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98798" y="461594"/>
            <a:ext cx="1946402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07642"/>
            <a:ext cx="8020050" cy="2114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9433" y="1596974"/>
            <a:ext cx="602488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Expressions </a:t>
            </a:r>
            <a:r>
              <a:rPr dirty="0"/>
              <a:t>and</a:t>
            </a:r>
            <a:r>
              <a:rPr dirty="0" spc="-75"/>
              <a:t> </a:t>
            </a:r>
            <a:r>
              <a:rPr dirty="0" spc="-10"/>
              <a:t>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9197" y="461594"/>
            <a:ext cx="216535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254254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One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89375" y="2108551"/>
            <a:ext cx="1306195" cy="236728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algn="ctr" marL="57150">
              <a:lnSpc>
                <a:spcPct val="100000"/>
              </a:lnSpc>
              <a:spcBef>
                <a:spcPts val="865"/>
              </a:spcBef>
            </a:pPr>
            <a:r>
              <a:rPr dirty="0" sz="3200">
                <a:latin typeface="Times New Roman"/>
                <a:cs typeface="Times New Roman"/>
              </a:rPr>
              <a:t>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0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20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ts val="3790"/>
              </a:lnSpc>
              <a:spcBef>
                <a:spcPts val="770"/>
              </a:spcBef>
            </a:pPr>
            <a:r>
              <a:rPr dirty="0" u="heavy" sz="3200" spc="-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3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</a:t>
            </a:r>
            <a:r>
              <a:rPr dirty="0" u="heavy" sz="3200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dirty="0" sz="3200" i="1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10">
                <a:latin typeface="Times New Roman"/>
                <a:cs typeface="Times New Roman"/>
              </a:rPr>
              <a:t> </a:t>
            </a:r>
            <a:r>
              <a:rPr dirty="0" u="heavy" sz="3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</a:t>
            </a:r>
            <a:endParaRPr sz="3200">
              <a:latin typeface="Times New Roman"/>
              <a:cs typeface="Times New Roman"/>
            </a:endParaRPr>
          </a:p>
          <a:p>
            <a:pPr algn="ctr" marR="52705">
              <a:lnSpc>
                <a:spcPts val="3790"/>
              </a:lnSpc>
              <a:tabLst>
                <a:tab pos="812165" algn="l"/>
              </a:tabLst>
            </a:pP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4	4</a:t>
            </a:r>
            <a:endParaRPr sz="3200">
              <a:latin typeface="Times New Roman"/>
              <a:cs typeface="Times New Roman"/>
            </a:endParaRPr>
          </a:p>
          <a:p>
            <a:pPr algn="ctr" marL="57150">
              <a:lnSpc>
                <a:spcPct val="100000"/>
              </a:lnSpc>
              <a:spcBef>
                <a:spcPts val="1635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4628" y="2217547"/>
            <a:ext cx="1932939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Divide</a:t>
            </a:r>
            <a:r>
              <a:rPr dirty="0" sz="3200" spc="-7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 sides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dirty="0" sz="32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4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9197" y="461594"/>
            <a:ext cx="216535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254127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</a:t>
            </a:r>
            <a:r>
              <a:rPr dirty="0" sz="3200" spc="-85">
                <a:latin typeface="Calibri"/>
                <a:cs typeface="Calibri"/>
              </a:rPr>
              <a:t> </a:t>
            </a:r>
            <a:r>
              <a:rPr dirty="0" sz="3200" spc="-50">
                <a:latin typeface="Calibri"/>
                <a:cs typeface="Calibri"/>
              </a:rPr>
              <a:t>Two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16344" y="2782514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 h="0">
                <a:moveTo>
                  <a:pt x="0" y="0"/>
                </a:moveTo>
                <a:lnTo>
                  <a:pt x="209638" y="0"/>
                </a:lnTo>
              </a:path>
            </a:pathLst>
          </a:custGeom>
          <a:ln w="62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209902" y="2775483"/>
            <a:ext cx="22923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28989" y="2465341"/>
            <a:ext cx="82296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3854" sz="48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Symbol"/>
                <a:cs typeface="Symbol"/>
              </a:rPr>
              <a:t></a:t>
            </a:r>
            <a:r>
              <a:rPr dirty="0" sz="3200" spc="-20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56181" y="4001714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 h="0">
                <a:moveTo>
                  <a:pt x="0" y="0"/>
                </a:moveTo>
                <a:lnTo>
                  <a:pt x="209437" y="0"/>
                </a:lnTo>
              </a:path>
            </a:pathLst>
          </a:custGeom>
          <a:ln w="62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3813175" y="3683923"/>
            <a:ext cx="198945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1900" algn="l"/>
              </a:tabLst>
            </a:pP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5 ·</a:t>
            </a:r>
            <a:r>
              <a:rPr dirty="0" sz="3200" spc="10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baseline="33854" sz="4800" spc="-15" i="1">
                <a:latin typeface="Times New Roman"/>
                <a:cs typeface="Times New Roman"/>
              </a:rPr>
              <a:t>x</a:t>
            </a:r>
            <a:r>
              <a:rPr dirty="0" baseline="33854" sz="4800" spc="82" i="1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Symbol"/>
                <a:cs typeface="Symbol"/>
              </a:rPr>
              <a:t></a:t>
            </a:r>
            <a:r>
              <a:rPr dirty="0" sz="3200" spc="-15">
                <a:latin typeface="Times New Roman"/>
                <a:cs typeface="Times New Roman"/>
              </a:rPr>
              <a:t>	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5 ·</a:t>
            </a:r>
            <a:r>
              <a:rPr dirty="0" sz="3200" spc="-10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86098" y="3719819"/>
            <a:ext cx="1006475" cy="1550670"/>
          </a:xfrm>
          <a:prstGeom prst="rect">
            <a:avLst/>
          </a:prstGeom>
        </p:spPr>
        <p:txBody>
          <a:bodyPr wrap="square" lIns="0" tIns="287020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2260"/>
              </a:spcBef>
            </a:pPr>
            <a:r>
              <a:rPr dirty="0" sz="3200" spc="-1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65"/>
              </a:spcBef>
            </a:pPr>
            <a:r>
              <a:rPr dirty="0" sz="3200" spc="35" i="1">
                <a:latin typeface="Times New Roman"/>
                <a:cs typeface="Times New Roman"/>
              </a:rPr>
              <a:t>x </a:t>
            </a:r>
            <a:r>
              <a:rPr dirty="0" sz="3200" spc="45">
                <a:latin typeface="Symbol"/>
                <a:cs typeface="Symbol"/>
              </a:rPr>
              <a:t></a:t>
            </a:r>
            <a:r>
              <a:rPr dirty="0" sz="3200" spc="-459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30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47028" y="2217547"/>
            <a:ext cx="2510790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Multiply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sides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dirty="0" sz="3200" spc="-6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5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9197" y="461594"/>
            <a:ext cx="216535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2811145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Three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16424" y="270600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 h="0">
                <a:moveTo>
                  <a:pt x="0" y="0"/>
                </a:moveTo>
                <a:lnTo>
                  <a:pt x="203087" y="0"/>
                </a:lnTo>
              </a:path>
            </a:pathLst>
          </a:custGeom>
          <a:ln w="62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210002" y="2698969"/>
            <a:ext cx="22987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5">
                <a:latin typeface="Times New Roman"/>
                <a:cs typeface="Times New Roman"/>
              </a:rPr>
              <a:t>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0002" y="2388828"/>
            <a:ext cx="109283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3854" sz="4800" spc="7">
                <a:latin typeface="Times New Roman"/>
                <a:cs typeface="Times New Roman"/>
              </a:rPr>
              <a:t>2 </a:t>
            </a:r>
            <a:r>
              <a:rPr dirty="0" sz="3200" spc="5" i="1">
                <a:latin typeface="Times New Roman"/>
                <a:cs typeface="Times New Roman"/>
              </a:rPr>
              <a:t>x </a:t>
            </a:r>
            <a:r>
              <a:rPr dirty="0" sz="3200" spc="5">
                <a:latin typeface="Symbol"/>
                <a:cs typeface="Symbol"/>
              </a:rPr>
              <a:t></a:t>
            </a:r>
            <a:r>
              <a:rPr dirty="0" sz="3200" spc="-505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292528" y="3849001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5" h="0">
                <a:moveTo>
                  <a:pt x="0" y="0"/>
                </a:moveTo>
                <a:lnTo>
                  <a:pt x="203259" y="0"/>
                </a:lnTo>
              </a:path>
            </a:pathLst>
          </a:custGeom>
          <a:ln w="62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3813175" y="3372992"/>
            <a:ext cx="2041525" cy="18211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3765"/>
              </a:lnSpc>
              <a:spcBef>
                <a:spcPts val="105"/>
              </a:spcBef>
            </a:pPr>
            <a:r>
              <a:rPr dirty="0" baseline="10416" sz="4800" spc="-802">
                <a:solidFill>
                  <a:srgbClr val="C00000"/>
                </a:solidFill>
                <a:latin typeface="Times New Roman"/>
                <a:cs typeface="Times New Roman"/>
              </a:rPr>
              <a:t>3</a:t>
            </a:r>
            <a:r>
              <a:rPr dirty="0" sz="3200" spc="-535">
                <a:solidFill>
                  <a:srgbClr val="C00000"/>
                </a:solidFill>
                <a:latin typeface="Times New Roman"/>
                <a:cs typeface="Times New Roman"/>
              </a:rPr>
              <a:t>_· </a:t>
            </a:r>
            <a:r>
              <a:rPr dirty="0" baseline="12152" sz="4800">
                <a:latin typeface="Times New Roman"/>
                <a:cs typeface="Times New Roman"/>
              </a:rPr>
              <a:t>2 </a:t>
            </a:r>
            <a:r>
              <a:rPr dirty="0" baseline="-21701" sz="4800" i="1">
                <a:latin typeface="Times New Roman"/>
                <a:cs typeface="Times New Roman"/>
              </a:rPr>
              <a:t>x </a:t>
            </a:r>
            <a:r>
              <a:rPr dirty="0" baseline="-21701" sz="4800">
                <a:latin typeface="Symbol"/>
                <a:cs typeface="Symbol"/>
              </a:rPr>
              <a:t></a:t>
            </a:r>
            <a:r>
              <a:rPr dirty="0" baseline="-21701" sz="4800">
                <a:latin typeface="Times New Roman"/>
                <a:cs typeface="Times New Roman"/>
              </a:rPr>
              <a:t> </a:t>
            </a:r>
            <a:r>
              <a:rPr dirty="0" baseline="10416" sz="4800" spc="-802">
                <a:solidFill>
                  <a:srgbClr val="C00000"/>
                </a:solidFill>
                <a:latin typeface="Times New Roman"/>
                <a:cs typeface="Times New Roman"/>
              </a:rPr>
              <a:t>3</a:t>
            </a:r>
            <a:r>
              <a:rPr dirty="0" sz="3200" spc="-535">
                <a:solidFill>
                  <a:srgbClr val="C00000"/>
                </a:solidFill>
                <a:latin typeface="Times New Roman"/>
                <a:cs typeface="Times New Roman"/>
              </a:rPr>
              <a:t>_·</a:t>
            </a:r>
            <a:r>
              <a:rPr dirty="0" sz="3200" spc="-46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765"/>
              </a:lnSpc>
              <a:tabLst>
                <a:tab pos="485140" algn="l"/>
                <a:tab pos="1384300" algn="l"/>
              </a:tabLst>
            </a:pPr>
            <a:r>
              <a:rPr dirty="0" baseline="1736" sz="4800">
                <a:solidFill>
                  <a:srgbClr val="C00000"/>
                </a:solidFill>
                <a:latin typeface="Times New Roman"/>
                <a:cs typeface="Times New Roman"/>
              </a:rPr>
              <a:t>2	</a:t>
            </a:r>
            <a:r>
              <a:rPr dirty="0" sz="3200">
                <a:latin typeface="Times New Roman"/>
                <a:cs typeface="Times New Roman"/>
              </a:rPr>
              <a:t>3	</a:t>
            </a:r>
            <a:r>
              <a:rPr dirty="0" baseline="1736" sz="4800">
                <a:solidFill>
                  <a:srgbClr val="C00000"/>
                </a:solidFill>
                <a:latin typeface="Times New Roman"/>
                <a:cs typeface="Times New Roman"/>
              </a:rPr>
              <a:t>2</a:t>
            </a:r>
            <a:endParaRPr baseline="1736" sz="4800">
              <a:latin typeface="Times New Roman"/>
              <a:cs typeface="Times New Roman"/>
            </a:endParaRPr>
          </a:p>
          <a:p>
            <a:pPr marL="561975">
              <a:lnSpc>
                <a:spcPct val="100000"/>
              </a:lnSpc>
              <a:spcBef>
                <a:spcPts val="2765"/>
              </a:spcBef>
            </a:pPr>
            <a:r>
              <a:rPr dirty="0" sz="3200" spc="30" i="1">
                <a:latin typeface="Times New Roman"/>
                <a:cs typeface="Times New Roman"/>
              </a:rPr>
              <a:t>x </a:t>
            </a:r>
            <a:r>
              <a:rPr dirty="0" sz="3200" spc="40">
                <a:latin typeface="Symbol"/>
                <a:cs typeface="Symbol"/>
              </a:rPr>
              <a:t></a:t>
            </a:r>
            <a:r>
              <a:rPr dirty="0" sz="3200" spc="-335">
                <a:latin typeface="Times New Roman"/>
                <a:cs typeface="Times New Roman"/>
              </a:rPr>
              <a:t> </a:t>
            </a:r>
            <a:r>
              <a:rPr dirty="0" sz="3200" spc="35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99428" y="2153538"/>
            <a:ext cx="144907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C00000"/>
                </a:solidFill>
                <a:latin typeface="Times New Roman"/>
                <a:cs typeface="Times New Roman"/>
              </a:rPr>
              <a:t>Multiply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62009" y="2305938"/>
            <a:ext cx="22923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605">
                <a:solidFill>
                  <a:srgbClr val="C00000"/>
                </a:solidFill>
                <a:latin typeface="Times New Roman"/>
                <a:cs typeface="Times New Roman"/>
              </a:rPr>
              <a:t>3</a:t>
            </a:r>
            <a:r>
              <a:rPr dirty="0" baseline="-10416" sz="4800">
                <a:solidFill>
                  <a:srgbClr val="C00000"/>
                </a:solidFill>
                <a:latin typeface="Times New Roman"/>
                <a:cs typeface="Times New Roman"/>
              </a:rPr>
              <a:t>_</a:t>
            </a:r>
            <a:endParaRPr baseline="-10416" sz="4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99428" y="2640914"/>
            <a:ext cx="259207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374900" algn="l"/>
              </a:tabLst>
            </a:pP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b</a:t>
            </a:r>
            <a:r>
              <a:rPr dirty="0" sz="3200" spc="5">
                <a:solidFill>
                  <a:srgbClr val="C00000"/>
                </a:solidFill>
                <a:latin typeface="Times New Roman"/>
                <a:cs typeface="Times New Roman"/>
              </a:rPr>
              <a:t>o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th</a:t>
            </a:r>
            <a:r>
              <a:rPr dirty="0" sz="3200" spc="-2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Times New Roman"/>
                <a:cs typeface="Times New Roman"/>
              </a:rPr>
              <a:t>sid</a:t>
            </a:r>
            <a:r>
              <a:rPr dirty="0" sz="3200" spc="5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s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by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	</a:t>
            </a:r>
            <a:r>
              <a:rPr dirty="0" baseline="-26909" sz="4800">
                <a:solidFill>
                  <a:srgbClr val="C00000"/>
                </a:solidFill>
                <a:latin typeface="Times New Roman"/>
                <a:cs typeface="Times New Roman"/>
              </a:rPr>
              <a:t>2</a:t>
            </a:r>
            <a:endParaRPr baseline="-26909"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9636" y="461594"/>
            <a:ext cx="428752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5"/>
              <a:t>Solving, </a:t>
            </a:r>
            <a:r>
              <a:rPr dirty="0" spc="-20"/>
              <a:t>Part</a:t>
            </a:r>
            <a:r>
              <a:rPr dirty="0" spc="-65"/>
              <a:t> </a:t>
            </a:r>
            <a:r>
              <a:rPr dirty="0" spc="-10"/>
              <a:t>Three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9166"/>
            <a:ext cx="7954009" cy="314706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355600" marR="8890" indent="-342900">
              <a:lnSpc>
                <a:spcPts val="3829"/>
              </a:lnSpc>
              <a:spcBef>
                <a:spcPts val="2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 </a:t>
            </a:r>
            <a:r>
              <a:rPr dirty="0" sz="3200" spc="-10">
                <a:latin typeface="Calibri"/>
                <a:cs typeface="Calibri"/>
              </a:rPr>
              <a:t>more </a:t>
            </a:r>
            <a:r>
              <a:rPr dirty="0" sz="3200">
                <a:latin typeface="Calibri"/>
                <a:cs typeface="Calibri"/>
              </a:rPr>
              <a:t>than one </a:t>
            </a:r>
            <a:r>
              <a:rPr dirty="0" sz="3200" spc="-15">
                <a:latin typeface="Calibri"/>
                <a:cs typeface="Calibri"/>
              </a:rPr>
              <a:t>operation </a:t>
            </a:r>
            <a:r>
              <a:rPr dirty="0" sz="3200" spc="-1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being done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i="1">
                <a:latin typeface="Times New Roman"/>
                <a:cs typeface="Times New Roman"/>
              </a:rPr>
              <a:t>x</a:t>
            </a:r>
            <a:r>
              <a:rPr dirty="0" sz="3200">
                <a:latin typeface="Calibri"/>
                <a:cs typeface="Calibri"/>
              </a:rPr>
              <a:t>,  </a:t>
            </a:r>
            <a:r>
              <a:rPr dirty="0" sz="3200" spc="-5">
                <a:latin typeface="Calibri"/>
                <a:cs typeface="Calibri"/>
              </a:rPr>
              <a:t>undo </a:t>
            </a:r>
            <a:r>
              <a:rPr dirty="0" sz="3200">
                <a:latin typeface="Calibri"/>
                <a:cs typeface="Calibri"/>
              </a:rPr>
              <a:t>each </a:t>
            </a:r>
            <a:r>
              <a:rPr dirty="0" sz="3200" spc="-15">
                <a:latin typeface="Calibri"/>
                <a:cs typeface="Calibri"/>
              </a:rPr>
              <a:t>operation </a:t>
            </a:r>
            <a:r>
              <a:rPr dirty="0" sz="3200">
                <a:latin typeface="Calibri"/>
                <a:cs typeface="Calibri"/>
              </a:rPr>
              <a:t>in the </a:t>
            </a:r>
            <a:r>
              <a:rPr dirty="0" sz="3200" spc="-10">
                <a:latin typeface="Calibri"/>
                <a:cs typeface="Calibri"/>
              </a:rPr>
              <a:t>opposite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65">
                <a:latin typeface="Calibri"/>
                <a:cs typeface="Calibri"/>
              </a:rPr>
              <a:t>order.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45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If </a:t>
            </a: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10">
                <a:latin typeface="Calibri"/>
                <a:cs typeface="Calibri"/>
              </a:rPr>
              <a:t>terms </a:t>
            </a:r>
            <a:r>
              <a:rPr dirty="0" sz="3200">
                <a:latin typeface="Calibri"/>
                <a:cs typeface="Calibri"/>
              </a:rPr>
              <a:t>with </a:t>
            </a:r>
            <a:r>
              <a:rPr dirty="0" sz="3200" spc="-5">
                <a:latin typeface="Calibri"/>
                <a:cs typeface="Calibri"/>
              </a:rPr>
              <a:t>variables on both sides  of the equation, </a:t>
            </a:r>
            <a:r>
              <a:rPr dirty="0" sz="3200" spc="-15">
                <a:latin typeface="Calibri"/>
                <a:cs typeface="Calibri"/>
              </a:rPr>
              <a:t>move </a:t>
            </a:r>
            <a:r>
              <a:rPr dirty="0" sz="3200">
                <a:latin typeface="Calibri"/>
                <a:cs typeface="Calibri"/>
              </a:rPr>
              <a:t>all </a:t>
            </a:r>
            <a:r>
              <a:rPr dirty="0" sz="3200" spc="-5">
                <a:latin typeface="Calibri"/>
                <a:cs typeface="Calibri"/>
              </a:rPr>
              <a:t>variables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one  side, non-variables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60">
                <a:latin typeface="Calibri"/>
                <a:cs typeface="Calibri"/>
              </a:rPr>
              <a:t>other.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5526" y="461594"/>
            <a:ext cx="301307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Example</a:t>
            </a:r>
            <a:r>
              <a:rPr dirty="0" spc="-75"/>
              <a:t> </a:t>
            </a:r>
            <a:r>
              <a:rPr dirty="0" spc="-5"/>
              <a:t>One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176403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 spc="-65">
                <a:latin typeface="Calibri"/>
                <a:cs typeface="Calibri"/>
              </a:rPr>
              <a:t>x</a:t>
            </a:r>
            <a:r>
              <a:rPr dirty="0" sz="3200">
                <a:latin typeface="Calibri"/>
                <a:cs typeface="Calibri"/>
              </a:rPr>
              <a:t>amp</a:t>
            </a:r>
            <a:r>
              <a:rPr dirty="0" sz="3200" spc="-20">
                <a:latin typeface="Calibri"/>
                <a:cs typeface="Calibri"/>
              </a:rPr>
              <a:t>l</a:t>
            </a:r>
            <a:r>
              <a:rPr dirty="0" sz="3200">
                <a:latin typeface="Calibri"/>
                <a:cs typeface="Calibri"/>
              </a:rPr>
              <a:t>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8771" y="2205355"/>
            <a:ext cx="188468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Times New Roman"/>
                <a:cs typeface="Times New Roman"/>
              </a:rPr>
              <a:t>3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+ 1 =</a:t>
            </a:r>
            <a:r>
              <a:rPr dirty="0" sz="3200" spc="-10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22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06875" y="3950887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 h="0">
                <a:moveTo>
                  <a:pt x="0" y="0"/>
                </a:moveTo>
                <a:lnTo>
                  <a:pt x="227685" y="0"/>
                </a:lnTo>
              </a:path>
            </a:pathLst>
          </a:custGeom>
          <a:ln w="14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435246" y="3950887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 h="0">
                <a:moveTo>
                  <a:pt x="0" y="0"/>
                </a:moveTo>
                <a:lnTo>
                  <a:pt x="227685" y="0"/>
                </a:lnTo>
              </a:path>
            </a:pathLst>
          </a:custGeom>
          <a:ln w="14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030292" y="3950887"/>
            <a:ext cx="456565" cy="0"/>
          </a:xfrm>
          <a:custGeom>
            <a:avLst/>
            <a:gdLst/>
            <a:ahLst/>
            <a:cxnLst/>
            <a:rect l="l" t="t" r="r" b="b"/>
            <a:pathLst>
              <a:path w="456564" h="0">
                <a:moveTo>
                  <a:pt x="0" y="0"/>
                </a:moveTo>
                <a:lnTo>
                  <a:pt x="456057" y="0"/>
                </a:lnTo>
              </a:path>
            </a:pathLst>
          </a:custGeom>
          <a:ln w="148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252086" y="3288248"/>
            <a:ext cx="1247775" cy="177292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95"/>
              </a:spcBef>
            </a:pPr>
            <a:r>
              <a:rPr dirty="0" sz="3200">
                <a:latin typeface="Times New Roman"/>
                <a:cs typeface="Times New Roman"/>
              </a:rPr>
              <a:t>3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0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21</a:t>
            </a:r>
            <a:endParaRPr sz="3200">
              <a:latin typeface="Times New Roman"/>
              <a:cs typeface="Times New Roman"/>
            </a:endParaRPr>
          </a:p>
          <a:p>
            <a:pPr algn="ctr" marR="109855">
              <a:lnSpc>
                <a:spcPct val="100000"/>
              </a:lnSpc>
              <a:spcBef>
                <a:spcPts val="700"/>
              </a:spcBef>
              <a:tabLst>
                <a:tab pos="812165" algn="l"/>
              </a:tabLst>
            </a:pP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3	3</a:t>
            </a:r>
            <a:endParaRPr sz="3200">
              <a:latin typeface="Times New Roman"/>
              <a:cs typeface="Times New Roman"/>
            </a:endParaRPr>
          </a:p>
          <a:p>
            <a:pPr algn="ctr" marR="93345">
              <a:lnSpc>
                <a:spcPct val="100000"/>
              </a:lnSpc>
              <a:spcBef>
                <a:spcPts val="840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6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7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75628" y="3437001"/>
            <a:ext cx="1932939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Divide</a:t>
            </a:r>
            <a:r>
              <a:rPr dirty="0" sz="3200" spc="-7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 sides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dirty="0" sz="3200" spc="-4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3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75628" y="2065147"/>
            <a:ext cx="260032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Subtract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1</a:t>
            </a:r>
            <a:r>
              <a:rPr dirty="0" sz="32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from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08502" y="2790520"/>
            <a:ext cx="488950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Times New Roman"/>
                <a:cs typeface="Times New Roman"/>
              </a:rPr>
              <a:t>3x + 1 – 1 = 22 – 1 </a:t>
            </a:r>
            <a:r>
              <a:rPr dirty="0" baseline="32118" sz="4800" spc="-7">
                <a:solidFill>
                  <a:srgbClr val="C00000"/>
                </a:solidFill>
                <a:latin typeface="Calibri"/>
                <a:cs typeface="Calibri"/>
              </a:rPr>
              <a:t>both</a:t>
            </a:r>
            <a:r>
              <a:rPr dirty="0" baseline="32118" sz="4800" spc="-55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baseline="32118" sz="4800" spc="-7">
                <a:solidFill>
                  <a:srgbClr val="C00000"/>
                </a:solidFill>
                <a:latin typeface="Calibri"/>
                <a:cs typeface="Calibri"/>
              </a:rPr>
              <a:t>sides</a:t>
            </a:r>
            <a:endParaRPr baseline="32118"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67050" y="186893"/>
            <a:ext cx="301244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Example</a:t>
            </a:r>
            <a:r>
              <a:rPr dirty="0" spc="-80"/>
              <a:t> </a:t>
            </a:r>
            <a:r>
              <a:rPr dirty="0" spc="-75"/>
              <a:t>Two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997965"/>
            <a:ext cx="1873885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E</a:t>
            </a:r>
            <a:r>
              <a:rPr dirty="0" sz="3200" spc="-60">
                <a:latin typeface="Calibri"/>
                <a:cs typeface="Calibri"/>
              </a:rPr>
              <a:t>x</a:t>
            </a:r>
            <a:r>
              <a:rPr dirty="0" sz="3200">
                <a:latin typeface="Calibri"/>
                <a:cs typeface="Calibri"/>
              </a:rPr>
              <a:t>amp</a:t>
            </a:r>
            <a:r>
              <a:rPr dirty="0" sz="3200" spc="-10">
                <a:latin typeface="Calibri"/>
                <a:cs typeface="Calibri"/>
              </a:rPr>
              <a:t>l</a:t>
            </a:r>
            <a:r>
              <a:rPr dirty="0" sz="3200">
                <a:latin typeface="Calibri"/>
                <a:cs typeface="Calibri"/>
              </a:rPr>
              <a:t>e: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1882" y="1498512"/>
            <a:ext cx="3919220" cy="178181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3200">
                <a:latin typeface="Times New Roman"/>
                <a:cs typeface="Times New Roman"/>
              </a:rPr>
              <a:t>7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+ 5 = </a:t>
            </a:r>
            <a:r>
              <a:rPr dirty="0" sz="3200" spc="5">
                <a:latin typeface="Times New Roman"/>
                <a:cs typeface="Times New Roman"/>
              </a:rPr>
              <a:t>3</a:t>
            </a:r>
            <a:r>
              <a:rPr dirty="0" sz="3200" spc="5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</a:t>
            </a:r>
            <a:r>
              <a:rPr dirty="0" sz="3200" spc="-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17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dirty="0" sz="3200">
                <a:latin typeface="Times New Roman"/>
                <a:cs typeface="Times New Roman"/>
              </a:rPr>
              <a:t>7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+ 5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– 5 </a:t>
            </a:r>
            <a:r>
              <a:rPr dirty="0" sz="3200">
                <a:latin typeface="Times New Roman"/>
                <a:cs typeface="Times New Roman"/>
              </a:rPr>
              <a:t>= 3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+ 17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dirty="0" sz="3200" spc="-12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43965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Times New Roman"/>
                <a:cs typeface="Times New Roman"/>
              </a:rPr>
              <a:t>7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 </a:t>
            </a:r>
            <a:r>
              <a:rPr dirty="0" sz="3200" spc="5">
                <a:latin typeface="Times New Roman"/>
                <a:cs typeface="Times New Roman"/>
              </a:rPr>
              <a:t>3</a:t>
            </a:r>
            <a:r>
              <a:rPr dirty="0" sz="3200" spc="5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</a:t>
            </a:r>
            <a:r>
              <a:rPr dirty="0" sz="3200" spc="-7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02991" y="3351657"/>
            <a:ext cx="374777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97835" algn="l"/>
              </a:tabLst>
            </a:pPr>
            <a:r>
              <a:rPr dirty="0" sz="3200">
                <a:latin typeface="Times New Roman"/>
                <a:cs typeface="Times New Roman"/>
              </a:rPr>
              <a:t>7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– 3</a:t>
            </a:r>
            <a:r>
              <a:rPr dirty="0" sz="3200" i="1">
                <a:solidFill>
                  <a:srgbClr val="C00000"/>
                </a:solidFill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 3</a:t>
            </a:r>
            <a:r>
              <a:rPr dirty="0" sz="3200" i="1">
                <a:latin typeface="Times New Roman"/>
                <a:cs typeface="Times New Roman"/>
              </a:rPr>
              <a:t>x</a:t>
            </a:r>
            <a:r>
              <a:rPr dirty="0" sz="3200" spc="-10" i="1"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– 3</a:t>
            </a:r>
            <a:r>
              <a:rPr dirty="0" sz="3200" i="1">
                <a:solidFill>
                  <a:srgbClr val="C00000"/>
                </a:solidFill>
                <a:latin typeface="Times New Roman"/>
                <a:cs typeface="Times New Roman"/>
              </a:rPr>
              <a:t>x	</a:t>
            </a:r>
            <a:r>
              <a:rPr dirty="0" sz="3200">
                <a:latin typeface="Times New Roman"/>
                <a:cs typeface="Times New Roman"/>
              </a:rPr>
              <a:t>+</a:t>
            </a:r>
            <a:r>
              <a:rPr dirty="0" sz="3200" spc="-10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47286" y="3840327"/>
            <a:ext cx="1247775" cy="236664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dirty="0" sz="3200">
                <a:latin typeface="Times New Roman"/>
                <a:cs typeface="Times New Roman"/>
              </a:rPr>
              <a:t>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0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12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dirty="0" u="heavy" sz="3200"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4</a:t>
            </a:r>
            <a:r>
              <a:rPr dirty="0" u="heavy" sz="3200" i="1"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x</a:t>
            </a:r>
            <a:r>
              <a:rPr dirty="0" sz="3200" i="1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0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</a:t>
            </a:r>
            <a:r>
              <a:rPr dirty="0" u="heavy" sz="3200">
                <a:uFill>
                  <a:solidFill>
                    <a:srgbClr val="BF0000"/>
                  </a:solidFill>
                </a:uFill>
                <a:latin typeface="Times New Roman"/>
                <a:cs typeface="Times New Roman"/>
              </a:rPr>
              <a:t>2</a:t>
            </a:r>
            <a:endParaRPr sz="3200">
              <a:latin typeface="Times New Roman"/>
              <a:cs typeface="Times New Roman"/>
            </a:endParaRPr>
          </a:p>
          <a:p>
            <a:pPr algn="ctr" marL="34290">
              <a:lnSpc>
                <a:spcPct val="100000"/>
              </a:lnSpc>
              <a:spcBef>
                <a:spcPts val="70"/>
              </a:spcBef>
              <a:tabLst>
                <a:tab pos="846455" algn="l"/>
              </a:tabLst>
            </a:pP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4	4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65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44588" y="1609166"/>
            <a:ext cx="1800860" cy="14884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3835"/>
              </a:lnSpc>
              <a:spcBef>
                <a:spcPts val="105"/>
              </a:spcBef>
              <a:tabLst>
                <a:tab pos="1583690" algn="l"/>
              </a:tabLst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Su</a:t>
            </a:r>
            <a:r>
              <a:rPr dirty="0" sz="3200" spc="-20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dirty="0" sz="3200" spc="-75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act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	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835"/>
              </a:lnSpc>
            </a:pPr>
            <a:r>
              <a:rPr dirty="0" sz="3200" spc="-20">
                <a:solidFill>
                  <a:srgbClr val="C00000"/>
                </a:solidFill>
                <a:latin typeface="Calibri"/>
                <a:cs typeface="Calibri"/>
              </a:rPr>
              <a:t>from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</a:t>
            </a:r>
            <a:r>
              <a:rPr dirty="0" sz="32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sides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340" y="3438525"/>
            <a:ext cx="1981835" cy="14884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3835"/>
              </a:lnSpc>
              <a:spcBef>
                <a:spcPts val="105"/>
              </a:spcBef>
              <a:tabLst>
                <a:tab pos="1583690" algn="l"/>
              </a:tabLst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Su</a:t>
            </a: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b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t</a:t>
            </a:r>
            <a:r>
              <a:rPr dirty="0" sz="3200" spc="-70">
                <a:solidFill>
                  <a:srgbClr val="C00000"/>
                </a:solidFill>
                <a:latin typeface="Calibri"/>
                <a:cs typeface="Calibri"/>
              </a:rPr>
              <a:t>r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act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	</a:t>
            </a:r>
            <a:r>
              <a:rPr dirty="0" sz="3200" spc="5">
                <a:solidFill>
                  <a:srgbClr val="C00000"/>
                </a:solidFill>
                <a:latin typeface="Times New Roman"/>
                <a:cs typeface="Times New Roman"/>
              </a:rPr>
              <a:t>3</a:t>
            </a:r>
            <a:r>
              <a:rPr dirty="0" sz="3200" i="1">
                <a:solidFill>
                  <a:srgbClr val="C00000"/>
                </a:solidFill>
                <a:latin typeface="Times New Roman"/>
                <a:cs typeface="Times New Roman"/>
              </a:rPr>
              <a:t>x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ts val="3835"/>
              </a:lnSpc>
            </a:pPr>
            <a:r>
              <a:rPr dirty="0" sz="3200" spc="-20">
                <a:solidFill>
                  <a:srgbClr val="C00000"/>
                </a:solidFill>
                <a:latin typeface="Calibri"/>
                <a:cs typeface="Calibri"/>
              </a:rPr>
              <a:t>from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</a:t>
            </a:r>
            <a:r>
              <a:rPr dirty="0" sz="32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sides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47028" y="3970477"/>
            <a:ext cx="1932939" cy="1003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5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Divide</a:t>
            </a:r>
            <a:r>
              <a:rPr dirty="0" sz="3200" spc="-6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 sides </a:t>
            </a:r>
            <a:r>
              <a:rPr dirty="0" sz="3200" spc="-1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9261" y="461594"/>
            <a:ext cx="266636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Inequalities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31480" cy="38328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Inequalities deal with </a:t>
            </a:r>
            <a:r>
              <a:rPr dirty="0" sz="3200">
                <a:latin typeface="Calibri"/>
                <a:cs typeface="Calibri"/>
              </a:rPr>
              <a:t>ideas </a:t>
            </a:r>
            <a:r>
              <a:rPr dirty="0" sz="3200" spc="-5">
                <a:latin typeface="Calibri"/>
                <a:cs typeface="Calibri"/>
              </a:rPr>
              <a:t>such </a:t>
            </a:r>
            <a:r>
              <a:rPr dirty="0" sz="3200">
                <a:latin typeface="Calibri"/>
                <a:cs typeface="Calibri"/>
              </a:rPr>
              <a:t>as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“Less</a:t>
            </a:r>
            <a:endParaRPr sz="3200">
              <a:latin typeface="Calibri"/>
              <a:cs typeface="Calibri"/>
            </a:endParaRPr>
          </a:p>
          <a:p>
            <a:pPr marL="355600" marR="113664">
              <a:lnSpc>
                <a:spcPct val="100000"/>
              </a:lnSpc>
            </a:pPr>
            <a:r>
              <a:rPr dirty="0" sz="3200" spc="-40">
                <a:latin typeface="Calibri"/>
                <a:cs typeface="Calibri"/>
              </a:rPr>
              <a:t>than,” </a:t>
            </a:r>
            <a:r>
              <a:rPr dirty="0" sz="3200" spc="-25">
                <a:latin typeface="Calibri"/>
                <a:cs typeface="Calibri"/>
              </a:rPr>
              <a:t>“Greater </a:t>
            </a:r>
            <a:r>
              <a:rPr dirty="0" sz="3200" spc="-40">
                <a:latin typeface="Calibri"/>
                <a:cs typeface="Calibri"/>
              </a:rPr>
              <a:t>than,” </a:t>
            </a:r>
            <a:r>
              <a:rPr dirty="0" sz="3200" spc="-5">
                <a:latin typeface="Calibri"/>
                <a:cs typeface="Calibri"/>
              </a:rPr>
              <a:t>“Less </a:t>
            </a:r>
            <a:r>
              <a:rPr dirty="0" sz="3200">
                <a:latin typeface="Calibri"/>
                <a:cs typeface="Calibri"/>
              </a:rPr>
              <a:t>than </a:t>
            </a:r>
            <a:r>
              <a:rPr dirty="0" sz="3200" spc="-5">
                <a:latin typeface="Calibri"/>
                <a:cs typeface="Calibri"/>
              </a:rPr>
              <a:t>or </a:t>
            </a:r>
            <a:r>
              <a:rPr dirty="0" sz="3200">
                <a:latin typeface="Calibri"/>
                <a:cs typeface="Calibri"/>
              </a:rPr>
              <a:t>equal </a:t>
            </a:r>
            <a:r>
              <a:rPr dirty="0" sz="3200" spc="-80">
                <a:latin typeface="Calibri"/>
                <a:cs typeface="Calibri"/>
              </a:rPr>
              <a:t>to,” 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25">
                <a:latin typeface="Calibri"/>
                <a:cs typeface="Calibri"/>
              </a:rPr>
              <a:t>“Greater </a:t>
            </a:r>
            <a:r>
              <a:rPr dirty="0" sz="3200">
                <a:latin typeface="Calibri"/>
                <a:cs typeface="Calibri"/>
              </a:rPr>
              <a:t>than </a:t>
            </a:r>
            <a:r>
              <a:rPr dirty="0" sz="3200" spc="-5">
                <a:latin typeface="Calibri"/>
                <a:cs typeface="Calibri"/>
              </a:rPr>
              <a:t>or </a:t>
            </a:r>
            <a:r>
              <a:rPr dirty="0" sz="3200">
                <a:latin typeface="Calibri"/>
                <a:cs typeface="Calibri"/>
              </a:rPr>
              <a:t>equal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70">
                <a:latin typeface="Calibri"/>
                <a:cs typeface="Calibri"/>
              </a:rPr>
              <a:t>to.”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6 &lt; 8 </a:t>
            </a:r>
            <a:r>
              <a:rPr dirty="0" sz="3200">
                <a:latin typeface="Calibri"/>
                <a:cs typeface="Calibri"/>
              </a:rPr>
              <a:t>means </a:t>
            </a:r>
            <a:r>
              <a:rPr dirty="0" sz="3200" spc="-5">
                <a:latin typeface="Calibri"/>
                <a:cs typeface="Calibri"/>
              </a:rPr>
              <a:t>“</a:t>
            </a:r>
            <a:r>
              <a:rPr dirty="0" sz="3200" spc="-5">
                <a:latin typeface="Times New Roman"/>
                <a:cs typeface="Times New Roman"/>
              </a:rPr>
              <a:t>6 </a:t>
            </a:r>
            <a:r>
              <a:rPr dirty="0" sz="3200">
                <a:latin typeface="Calibri"/>
                <a:cs typeface="Calibri"/>
              </a:rPr>
              <a:t>is less than</a:t>
            </a:r>
            <a:r>
              <a:rPr dirty="0" sz="3200" spc="-40">
                <a:latin typeface="Calibri"/>
                <a:cs typeface="Calibri"/>
              </a:rPr>
              <a:t> </a:t>
            </a:r>
            <a:r>
              <a:rPr dirty="0" sz="3200" spc="-165">
                <a:latin typeface="Times New Roman"/>
                <a:cs typeface="Times New Roman"/>
              </a:rPr>
              <a:t>8</a:t>
            </a:r>
            <a:r>
              <a:rPr dirty="0" sz="3200" spc="-165">
                <a:latin typeface="Calibri"/>
                <a:cs typeface="Calibri"/>
              </a:rPr>
              <a:t>.”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-4 &gt; -9 </a:t>
            </a:r>
            <a:r>
              <a:rPr dirty="0" sz="3200">
                <a:latin typeface="Calibri"/>
                <a:cs typeface="Calibri"/>
              </a:rPr>
              <a:t>means “</a:t>
            </a:r>
            <a:r>
              <a:rPr dirty="0" sz="3200">
                <a:latin typeface="Times New Roman"/>
                <a:cs typeface="Times New Roman"/>
              </a:rPr>
              <a:t>-4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5">
                <a:latin typeface="Calibri"/>
                <a:cs typeface="Calibri"/>
              </a:rPr>
              <a:t>greater </a:t>
            </a:r>
            <a:r>
              <a:rPr dirty="0" sz="3200">
                <a:latin typeface="Calibri"/>
                <a:cs typeface="Calibri"/>
              </a:rPr>
              <a:t>than</a:t>
            </a:r>
            <a:r>
              <a:rPr dirty="0" sz="3200" spc="-65">
                <a:latin typeface="Calibri"/>
                <a:cs typeface="Calibri"/>
              </a:rPr>
              <a:t> </a:t>
            </a:r>
            <a:r>
              <a:rPr dirty="0" sz="3200" spc="-120">
                <a:latin typeface="Times New Roman"/>
                <a:cs typeface="Times New Roman"/>
              </a:rPr>
              <a:t>-9</a:t>
            </a:r>
            <a:r>
              <a:rPr dirty="0" sz="3200" spc="-120">
                <a:latin typeface="Calibri"/>
                <a:cs typeface="Calibri"/>
              </a:rPr>
              <a:t>.”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≤ </a:t>
            </a:r>
            <a:r>
              <a:rPr dirty="0" sz="3200" spc="5">
                <a:latin typeface="Times New Roman"/>
                <a:cs typeface="Times New Roman"/>
              </a:rPr>
              <a:t>10 </a:t>
            </a:r>
            <a:r>
              <a:rPr dirty="0" sz="3200">
                <a:latin typeface="Calibri"/>
                <a:cs typeface="Calibri"/>
              </a:rPr>
              <a:t>means </a:t>
            </a:r>
            <a:r>
              <a:rPr dirty="0" sz="3200" spc="5">
                <a:latin typeface="Calibri"/>
                <a:cs typeface="Calibri"/>
              </a:rPr>
              <a:t>“</a:t>
            </a:r>
            <a:r>
              <a:rPr dirty="0" sz="3200" spc="5">
                <a:latin typeface="Times New Roman"/>
                <a:cs typeface="Times New Roman"/>
              </a:rPr>
              <a:t>x </a:t>
            </a:r>
            <a:r>
              <a:rPr dirty="0" sz="3200">
                <a:latin typeface="Calibri"/>
                <a:cs typeface="Calibri"/>
              </a:rPr>
              <a:t>is less </a:t>
            </a:r>
            <a:r>
              <a:rPr dirty="0" sz="3200" spc="-5">
                <a:latin typeface="Calibri"/>
                <a:cs typeface="Calibri"/>
              </a:rPr>
              <a:t>than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equal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 spc="-40">
                <a:latin typeface="Calibri"/>
                <a:cs typeface="Calibri"/>
              </a:rPr>
              <a:t> </a:t>
            </a:r>
            <a:r>
              <a:rPr dirty="0" sz="3200" spc="-125">
                <a:latin typeface="Times New Roman"/>
                <a:cs typeface="Times New Roman"/>
              </a:rPr>
              <a:t>10</a:t>
            </a:r>
            <a:r>
              <a:rPr dirty="0" sz="3200" spc="-125">
                <a:latin typeface="Calibri"/>
                <a:cs typeface="Calibri"/>
              </a:rPr>
              <a:t>.”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≥ -4 </a:t>
            </a:r>
            <a:r>
              <a:rPr dirty="0" sz="3200">
                <a:latin typeface="Calibri"/>
                <a:cs typeface="Calibri"/>
              </a:rPr>
              <a:t>means “</a:t>
            </a:r>
            <a:r>
              <a:rPr dirty="0" sz="3200">
                <a:latin typeface="Times New Roman"/>
                <a:cs typeface="Times New Roman"/>
              </a:rPr>
              <a:t>x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5">
                <a:latin typeface="Calibri"/>
                <a:cs typeface="Calibri"/>
              </a:rPr>
              <a:t>greater </a:t>
            </a:r>
            <a:r>
              <a:rPr dirty="0" sz="3200">
                <a:latin typeface="Calibri"/>
                <a:cs typeface="Calibri"/>
              </a:rPr>
              <a:t>than </a:t>
            </a:r>
            <a:r>
              <a:rPr dirty="0" sz="3200" spc="-5">
                <a:latin typeface="Calibri"/>
                <a:cs typeface="Calibri"/>
              </a:rPr>
              <a:t>or </a:t>
            </a:r>
            <a:r>
              <a:rPr dirty="0" sz="3200">
                <a:latin typeface="Calibri"/>
                <a:cs typeface="Calibri"/>
              </a:rPr>
              <a:t>equal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 spc="-50">
                <a:latin typeface="Calibri"/>
                <a:cs typeface="Calibri"/>
              </a:rPr>
              <a:t> </a:t>
            </a:r>
            <a:r>
              <a:rPr dirty="0" sz="3200" spc="-120">
                <a:latin typeface="Times New Roman"/>
                <a:cs typeface="Times New Roman"/>
              </a:rPr>
              <a:t>-4</a:t>
            </a:r>
            <a:r>
              <a:rPr dirty="0" sz="3200" spc="-120">
                <a:latin typeface="Calibri"/>
                <a:cs typeface="Calibri"/>
              </a:rPr>
              <a:t>.”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7261" y="461594"/>
            <a:ext cx="418719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Linear</a:t>
            </a:r>
            <a:r>
              <a:rPr dirty="0" spc="-70"/>
              <a:t> </a:t>
            </a:r>
            <a:r>
              <a:rPr dirty="0"/>
              <a:t>Inequalities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734934" cy="20751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For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most </a:t>
            </a:r>
            <a:r>
              <a:rPr dirty="0" sz="3200" spc="-5">
                <a:latin typeface="Calibri"/>
                <a:cs typeface="Calibri"/>
              </a:rPr>
              <a:t>part, solving Linear </a:t>
            </a:r>
            <a:r>
              <a:rPr dirty="0" sz="3200" spc="-10">
                <a:latin typeface="Calibri"/>
                <a:cs typeface="Calibri"/>
              </a:rPr>
              <a:t>Equalities </a:t>
            </a:r>
            <a:r>
              <a:rPr dirty="0" sz="3200">
                <a:latin typeface="Calibri"/>
                <a:cs typeface="Calibri"/>
              </a:rPr>
              <a:t>is  </a:t>
            </a:r>
            <a:r>
              <a:rPr dirty="0" sz="3200" spc="-5">
                <a:latin typeface="Calibri"/>
                <a:cs typeface="Calibri"/>
              </a:rPr>
              <a:t>not </a:t>
            </a:r>
            <a:r>
              <a:rPr dirty="0" sz="3200" spc="-20">
                <a:latin typeface="Calibri"/>
                <a:cs typeface="Calibri"/>
              </a:rPr>
              <a:t>any </a:t>
            </a:r>
            <a:r>
              <a:rPr dirty="0" sz="3200" spc="-25">
                <a:latin typeface="Calibri"/>
                <a:cs typeface="Calibri"/>
              </a:rPr>
              <a:t>different </a:t>
            </a:r>
            <a:r>
              <a:rPr dirty="0" sz="3200">
                <a:latin typeface="Calibri"/>
                <a:cs typeface="Calibri"/>
              </a:rPr>
              <a:t>than </a:t>
            </a:r>
            <a:r>
              <a:rPr dirty="0" sz="3200" spc="-5">
                <a:latin typeface="Calibri"/>
                <a:cs typeface="Calibri"/>
              </a:rPr>
              <a:t>solving Linear  </a:t>
            </a:r>
            <a:r>
              <a:rPr dirty="0" sz="3200" spc="-15">
                <a:latin typeface="Calibri"/>
                <a:cs typeface="Calibri"/>
              </a:rPr>
              <a:t>Equations.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 spc="-10">
                <a:latin typeface="Calibri"/>
                <a:cs typeface="Calibri"/>
              </a:rPr>
              <a:t>Example: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4994" y="3766184"/>
            <a:ext cx="187960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latin typeface="Times New Roman"/>
                <a:cs typeface="Times New Roman"/>
              </a:rPr>
              <a:t>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+ 1 ≤</a:t>
            </a:r>
            <a:r>
              <a:rPr dirty="0" sz="3200" spc="-9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74975" y="4254539"/>
            <a:ext cx="1244600" cy="119634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70"/>
              </a:spcBef>
            </a:pPr>
            <a:r>
              <a:rPr dirty="0" sz="3200">
                <a:latin typeface="Times New Roman"/>
                <a:cs typeface="Times New Roman"/>
              </a:rPr>
              <a:t>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≤</a:t>
            </a:r>
            <a:r>
              <a:rPr dirty="0" sz="3200" spc="-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12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≤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3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4028" y="3818001"/>
            <a:ext cx="2459990" cy="1002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83055" algn="l"/>
              </a:tabLst>
            </a:pP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Subtract	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1  </a:t>
            </a: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from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each</a:t>
            </a:r>
            <a:r>
              <a:rPr dirty="0" sz="3200" spc="-7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side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9740" y="4504182"/>
            <a:ext cx="1932939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Divide</a:t>
            </a:r>
            <a:r>
              <a:rPr dirty="0" sz="3200" spc="-7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 sides </a:t>
            </a:r>
            <a:r>
              <a:rPr dirty="0" sz="3200" spc="-1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dirty="0" sz="3200" spc="-2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4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7382" y="461594"/>
            <a:ext cx="227139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The</a:t>
            </a:r>
            <a:r>
              <a:rPr dirty="0" spc="-60"/>
              <a:t> </a:t>
            </a:r>
            <a:r>
              <a:rPr dirty="0" spc="-20"/>
              <a:t>Catch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4975" y="3766413"/>
            <a:ext cx="1379855" cy="1196975"/>
          </a:xfrm>
          <a:prstGeom prst="rect">
            <a:avLst/>
          </a:prstGeom>
        </p:spPr>
        <p:txBody>
          <a:bodyPr wrap="square" lIns="0" tIns="11048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69"/>
              </a:spcBef>
            </a:pPr>
            <a:r>
              <a:rPr dirty="0" sz="3200">
                <a:latin typeface="Times New Roman"/>
                <a:cs typeface="Times New Roman"/>
              </a:rPr>
              <a:t>-5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≤</a:t>
            </a:r>
            <a:r>
              <a:rPr dirty="0" sz="3200" spc="-9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20</a:t>
            </a:r>
            <a:endParaRPr sz="3200">
              <a:latin typeface="Times New Roman"/>
              <a:cs typeface="Times New Roman"/>
            </a:endParaRPr>
          </a:p>
          <a:p>
            <a:pPr marL="419100">
              <a:lnSpc>
                <a:spcPct val="100000"/>
              </a:lnSpc>
              <a:spcBef>
                <a:spcPts val="770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≥</a:t>
            </a:r>
            <a:r>
              <a:rPr dirty="0" sz="3200" spc="-9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-4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/>
              <a:t>If </a:t>
            </a:r>
            <a:r>
              <a:rPr dirty="0" spc="-10"/>
              <a:t>you </a:t>
            </a:r>
            <a:r>
              <a:rPr dirty="0" spc="-5"/>
              <a:t>divide </a:t>
            </a:r>
            <a:r>
              <a:rPr dirty="0"/>
              <a:t>or </a:t>
            </a:r>
            <a:r>
              <a:rPr dirty="0" spc="-5"/>
              <a:t>multiply </a:t>
            </a:r>
            <a:r>
              <a:rPr dirty="0" spc="-10"/>
              <a:t>by </a:t>
            </a:r>
            <a:r>
              <a:rPr dirty="0"/>
              <a:t>a </a:t>
            </a:r>
            <a:r>
              <a:rPr dirty="0" spc="-20"/>
              <a:t>negative </a:t>
            </a:r>
            <a:r>
              <a:rPr dirty="0" spc="-45"/>
              <a:t>number,  </a:t>
            </a:r>
            <a:r>
              <a:rPr dirty="0" spc="-5"/>
              <a:t>flip </a:t>
            </a:r>
            <a:r>
              <a:rPr dirty="0"/>
              <a:t>the</a:t>
            </a:r>
            <a:r>
              <a:rPr dirty="0" spc="10"/>
              <a:t> </a:t>
            </a:r>
            <a:r>
              <a:rPr dirty="0" spc="-25"/>
              <a:t>inequality.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pc="-10"/>
              <a:t>Example:</a:t>
            </a:r>
          </a:p>
          <a:p>
            <a:pPr marL="1841500">
              <a:lnSpc>
                <a:spcPct val="100000"/>
              </a:lnSpc>
              <a:spcBef>
                <a:spcPts val="310"/>
              </a:spcBef>
              <a:tabLst>
                <a:tab pos="4051300" algn="l"/>
                <a:tab pos="5622290" algn="l"/>
              </a:tabLst>
            </a:pPr>
            <a:r>
              <a:rPr dirty="0" baseline="-9548" sz="4800">
                <a:latin typeface="Times New Roman"/>
                <a:cs typeface="Times New Roman"/>
              </a:rPr>
              <a:t>-5</a:t>
            </a:r>
            <a:r>
              <a:rPr dirty="0" baseline="-9548" sz="4800" i="1">
                <a:latin typeface="Times New Roman"/>
                <a:cs typeface="Times New Roman"/>
              </a:rPr>
              <a:t>x </a:t>
            </a:r>
            <a:r>
              <a:rPr dirty="0" baseline="-9548" sz="4800">
                <a:latin typeface="Times New Roman"/>
                <a:cs typeface="Times New Roman"/>
              </a:rPr>
              <a:t>+ 2</a:t>
            </a:r>
            <a:r>
              <a:rPr dirty="0" baseline="-9548" sz="4800" spc="-7">
                <a:latin typeface="Times New Roman"/>
                <a:cs typeface="Times New Roman"/>
              </a:rPr>
              <a:t> </a:t>
            </a:r>
            <a:r>
              <a:rPr dirty="0" baseline="-9548" sz="4800">
                <a:latin typeface="Times New Roman"/>
                <a:cs typeface="Times New Roman"/>
              </a:rPr>
              <a:t>≤ 22	</a:t>
            </a:r>
            <a:r>
              <a:rPr dirty="0" sz="3200" spc="-15">
                <a:solidFill>
                  <a:srgbClr val="C00000"/>
                </a:solidFill>
              </a:rPr>
              <a:t>Subtract	</a:t>
            </a:r>
            <a:r>
              <a:rPr dirty="0" sz="3200">
                <a:solidFill>
                  <a:srgbClr val="C00000"/>
                </a:solidFill>
              </a:rPr>
              <a:t>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5175" y="3696080"/>
            <a:ext cx="246062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from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each</a:t>
            </a:r>
            <a:r>
              <a:rPr dirty="0" sz="3200" spc="-6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side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740" y="4046677"/>
            <a:ext cx="1932939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Divide</a:t>
            </a:r>
            <a:r>
              <a:rPr dirty="0" sz="3200" spc="-6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 sides </a:t>
            </a:r>
            <a:r>
              <a:rPr dirty="0" sz="3200" spc="-10">
                <a:solidFill>
                  <a:srgbClr val="C00000"/>
                </a:solidFill>
                <a:latin typeface="Calibri"/>
                <a:cs typeface="Calibri"/>
              </a:rPr>
              <a:t>by</a:t>
            </a:r>
            <a:r>
              <a:rPr dirty="0" sz="3200" spc="-2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-5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6428" y="5037582"/>
            <a:ext cx="309118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The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≤ </a:t>
            </a:r>
            <a:r>
              <a:rPr dirty="0" sz="3200" spc="-10">
                <a:solidFill>
                  <a:srgbClr val="C00000"/>
                </a:solidFill>
                <a:latin typeface="Calibri"/>
                <a:cs typeface="Calibri"/>
              </a:rPr>
              <a:t>becomes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a</a:t>
            </a:r>
            <a:r>
              <a:rPr dirty="0" sz="3200" spc="-6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≥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2833" y="461594"/>
            <a:ext cx="34220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Absolute</a:t>
            </a:r>
            <a:r>
              <a:rPr dirty="0" spc="-40"/>
              <a:t> </a:t>
            </a:r>
            <a:r>
              <a:rPr dirty="0" spc="-50"/>
              <a:t>Value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569834" cy="4525645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Absolute </a:t>
            </a:r>
            <a:r>
              <a:rPr dirty="0" sz="3200" spc="-40">
                <a:latin typeface="Calibri"/>
                <a:cs typeface="Calibri"/>
              </a:rPr>
              <a:t>Value </a:t>
            </a:r>
            <a:r>
              <a:rPr dirty="0" sz="3200">
                <a:latin typeface="Calibri"/>
                <a:cs typeface="Calibri"/>
              </a:rPr>
              <a:t>means </a:t>
            </a:r>
            <a:r>
              <a:rPr dirty="0" sz="3200" spc="-30">
                <a:latin typeface="Calibri"/>
                <a:cs typeface="Calibri"/>
              </a:rPr>
              <a:t>“distance </a:t>
            </a:r>
            <a:r>
              <a:rPr dirty="0" sz="3200" spc="-15">
                <a:latin typeface="Calibri"/>
                <a:cs typeface="Calibri"/>
              </a:rPr>
              <a:t>from</a:t>
            </a:r>
            <a:r>
              <a:rPr dirty="0" sz="3200" spc="85">
                <a:latin typeface="Calibri"/>
                <a:cs typeface="Calibri"/>
              </a:rPr>
              <a:t> </a:t>
            </a:r>
            <a:r>
              <a:rPr dirty="0" sz="3200" spc="-65">
                <a:latin typeface="Calibri"/>
                <a:cs typeface="Calibri"/>
              </a:rPr>
              <a:t>zero.”</a:t>
            </a:r>
            <a:endParaRPr sz="3200">
              <a:latin typeface="Calibri"/>
              <a:cs typeface="Calibri"/>
            </a:endParaRPr>
          </a:p>
          <a:p>
            <a:pPr marL="355600" marR="121285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Absolute </a:t>
            </a:r>
            <a:r>
              <a:rPr dirty="0" sz="3200" spc="-40">
                <a:latin typeface="Calibri"/>
                <a:cs typeface="Calibri"/>
              </a:rPr>
              <a:t>Value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10">
                <a:latin typeface="Calibri"/>
                <a:cs typeface="Calibri"/>
              </a:rPr>
              <a:t>positive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10">
                <a:latin typeface="Calibri"/>
                <a:cs typeface="Calibri"/>
              </a:rPr>
              <a:t>that  </a:t>
            </a:r>
            <a:r>
              <a:rPr dirty="0" sz="3200" spc="-50">
                <a:latin typeface="Calibri"/>
                <a:cs typeface="Calibri"/>
              </a:rPr>
              <a:t>number.</a:t>
            </a:r>
            <a:endParaRPr sz="3200">
              <a:latin typeface="Calibri"/>
              <a:cs typeface="Calibri"/>
            </a:endParaRPr>
          </a:p>
          <a:p>
            <a:pPr marL="355600" marR="112712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5">
                <a:latin typeface="Calibri"/>
                <a:cs typeface="Calibri"/>
              </a:rPr>
              <a:t>Absolute </a:t>
            </a:r>
            <a:r>
              <a:rPr dirty="0" sz="3200" spc="-40">
                <a:latin typeface="Calibri"/>
                <a:cs typeface="Calibri"/>
              </a:rPr>
              <a:t>Value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Calibri"/>
                <a:cs typeface="Calibri"/>
              </a:rPr>
              <a:t>a </a:t>
            </a:r>
            <a:r>
              <a:rPr dirty="0" sz="3200" spc="-20">
                <a:latin typeface="Calibri"/>
                <a:cs typeface="Calibri"/>
              </a:rPr>
              <a:t>negative </a:t>
            </a:r>
            <a:r>
              <a:rPr dirty="0" sz="3200" spc="-5">
                <a:latin typeface="Calibri"/>
                <a:cs typeface="Calibri"/>
              </a:rPr>
              <a:t>number  </a:t>
            </a:r>
            <a:r>
              <a:rPr dirty="0" sz="3200" spc="-10">
                <a:latin typeface="Calibri"/>
                <a:cs typeface="Calibri"/>
              </a:rPr>
              <a:t>eliminates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negative.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 spc="-10">
                <a:latin typeface="Calibri"/>
                <a:cs typeface="Calibri"/>
              </a:rPr>
              <a:t>Examples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Times New Roman"/>
                <a:cs typeface="Times New Roman"/>
              </a:rPr>
              <a:t>|5|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|-7| =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7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3166" y="461594"/>
            <a:ext cx="267716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Exp</a:t>
            </a:r>
            <a:r>
              <a:rPr dirty="0" spc="-65"/>
              <a:t>r</a:t>
            </a:r>
            <a:r>
              <a:rPr dirty="0"/>
              <a:t>essio</a:t>
            </a:r>
            <a:r>
              <a:rPr dirty="0" spc="10"/>
              <a:t>n</a:t>
            </a:r>
            <a:r>
              <a:rPr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636509" cy="32461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7366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Expressions </a:t>
            </a:r>
            <a:r>
              <a:rPr dirty="0" sz="3200" spc="-10">
                <a:latin typeface="Calibri"/>
                <a:cs typeface="Calibri"/>
              </a:rPr>
              <a:t>are </a:t>
            </a:r>
            <a:r>
              <a:rPr dirty="0" sz="3200">
                <a:latin typeface="Calibri"/>
                <a:cs typeface="Calibri"/>
              </a:rPr>
              <a:t>made of </a:t>
            </a:r>
            <a:r>
              <a:rPr dirty="0" sz="3200" spc="-10">
                <a:latin typeface="Calibri"/>
                <a:cs typeface="Calibri"/>
              </a:rPr>
              <a:t>terms </a:t>
            </a:r>
            <a:r>
              <a:rPr dirty="0" sz="3200" spc="-5">
                <a:latin typeface="Calibri"/>
                <a:cs typeface="Calibri"/>
              </a:rPr>
              <a:t>being </a:t>
            </a:r>
            <a:r>
              <a:rPr dirty="0" sz="3200">
                <a:latin typeface="Calibri"/>
                <a:cs typeface="Calibri"/>
              </a:rPr>
              <a:t>added  and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subtracted.</a:t>
            </a:r>
            <a:endParaRPr sz="3200">
              <a:latin typeface="Calibri"/>
              <a:cs typeface="Calibri"/>
            </a:endParaRPr>
          </a:p>
          <a:p>
            <a:pPr marL="355600" marR="16319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Terms </a:t>
            </a:r>
            <a:r>
              <a:rPr dirty="0" sz="3200" spc="-10">
                <a:latin typeface="Calibri"/>
                <a:cs typeface="Calibri"/>
              </a:rPr>
              <a:t>are </a:t>
            </a:r>
            <a:r>
              <a:rPr dirty="0" sz="3200">
                <a:latin typeface="Calibri"/>
                <a:cs typeface="Calibri"/>
              </a:rPr>
              <a:t>made </a:t>
            </a:r>
            <a:r>
              <a:rPr dirty="0" sz="3200" spc="-5">
                <a:latin typeface="Calibri"/>
                <a:cs typeface="Calibri"/>
              </a:rPr>
              <a:t>of variables, </a:t>
            </a:r>
            <a:r>
              <a:rPr dirty="0" sz="3200" spc="-15">
                <a:latin typeface="Calibri"/>
                <a:cs typeface="Calibri"/>
              </a:rPr>
              <a:t>numbers, </a:t>
            </a:r>
            <a:r>
              <a:rPr dirty="0" sz="3200">
                <a:latin typeface="Calibri"/>
                <a:cs typeface="Calibri"/>
              </a:rPr>
              <a:t>and  </a:t>
            </a:r>
            <a:r>
              <a:rPr dirty="0" sz="3200" spc="-10">
                <a:latin typeface="Calibri"/>
                <a:cs typeface="Calibri"/>
              </a:rPr>
              <a:t>exponents </a:t>
            </a:r>
            <a:r>
              <a:rPr dirty="0" sz="3200" spc="-5">
                <a:latin typeface="Calibri"/>
                <a:cs typeface="Calibri"/>
              </a:rPr>
              <a:t>being multiplied or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divided.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5">
                <a:latin typeface="Calibri"/>
                <a:cs typeface="Calibri"/>
              </a:rPr>
              <a:t>Variables </a:t>
            </a:r>
            <a:r>
              <a:rPr dirty="0" sz="3200" spc="-15">
                <a:latin typeface="Calibri"/>
                <a:cs typeface="Calibri"/>
              </a:rPr>
              <a:t>are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unknowns.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5">
                <a:latin typeface="Calibri"/>
                <a:cs typeface="Calibri"/>
              </a:rPr>
              <a:t>numbers </a:t>
            </a:r>
            <a:r>
              <a:rPr dirty="0" sz="3200" spc="-5">
                <a:latin typeface="Calibri"/>
                <a:cs typeface="Calibri"/>
              </a:rPr>
              <a:t>with variables </a:t>
            </a:r>
            <a:r>
              <a:rPr dirty="0" sz="3200" spc="-10">
                <a:latin typeface="Calibri"/>
                <a:cs typeface="Calibri"/>
              </a:rPr>
              <a:t>are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coefficients.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3571"/>
            <a:ext cx="7647940" cy="3429635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|2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+ 3| =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17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absolute value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2x + 3 </a:t>
            </a:r>
            <a:r>
              <a:rPr dirty="0" sz="3200" spc="-5">
                <a:latin typeface="Calibri"/>
                <a:cs typeface="Calibri"/>
              </a:rPr>
              <a:t>is </a:t>
            </a:r>
            <a:r>
              <a:rPr dirty="0" sz="3200">
                <a:latin typeface="Times New Roman"/>
                <a:cs typeface="Times New Roman"/>
              </a:rPr>
              <a:t>17. </a:t>
            </a:r>
            <a:r>
              <a:rPr dirty="0" sz="3200">
                <a:latin typeface="Calibri"/>
                <a:cs typeface="Calibri"/>
              </a:rPr>
              <a:t>So </a:t>
            </a:r>
            <a:r>
              <a:rPr dirty="0" sz="3200">
                <a:latin typeface="Times New Roman"/>
                <a:cs typeface="Times New Roman"/>
              </a:rPr>
              <a:t>2x +</a:t>
            </a:r>
            <a:r>
              <a:rPr dirty="0" sz="3200" spc="14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3</a:t>
            </a:r>
            <a:endParaRPr sz="32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dirty="0" sz="3200" spc="-10">
                <a:latin typeface="Calibri"/>
                <a:cs typeface="Calibri"/>
              </a:rPr>
              <a:t>could </a:t>
            </a:r>
            <a:r>
              <a:rPr dirty="0" sz="3200">
                <a:latin typeface="Calibri"/>
                <a:cs typeface="Calibri"/>
              </a:rPr>
              <a:t>be </a:t>
            </a:r>
            <a:r>
              <a:rPr dirty="0" sz="3200">
                <a:latin typeface="Times New Roman"/>
                <a:cs typeface="Times New Roman"/>
              </a:rPr>
              <a:t>17 </a:t>
            </a:r>
            <a:r>
              <a:rPr dirty="0" sz="3200">
                <a:latin typeface="Calibri"/>
                <a:cs typeface="Calibri"/>
              </a:rPr>
              <a:t>or</a:t>
            </a:r>
            <a:r>
              <a:rPr dirty="0" sz="3200" spc="60">
                <a:latin typeface="Calibri"/>
                <a:cs typeface="Calibri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-17.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5">
                <a:latin typeface="Calibri"/>
                <a:cs typeface="Calibri"/>
              </a:rPr>
              <a:t>Two </a:t>
            </a:r>
            <a:r>
              <a:rPr dirty="0" sz="3200" spc="-5">
                <a:latin typeface="Calibri"/>
                <a:cs typeface="Calibri"/>
              </a:rPr>
              <a:t>equations need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be</a:t>
            </a:r>
            <a:r>
              <a:rPr dirty="0" sz="3200" spc="7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solved.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2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+ 3 =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17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2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+ 3 =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-17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8304" y="461594"/>
            <a:ext cx="578993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Absolute </a:t>
            </a:r>
            <a:r>
              <a:rPr dirty="0" spc="-50"/>
              <a:t>Value</a:t>
            </a:r>
            <a:r>
              <a:rPr dirty="0" spc="-20"/>
              <a:t> </a:t>
            </a:r>
            <a:r>
              <a:rPr dirty="0" spc="-10"/>
              <a:t>Equations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2227"/>
            <a:ext cx="7609205" cy="2853055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|</a:t>
            </a:r>
            <a:r>
              <a:rPr dirty="0" sz="3200" i="1">
                <a:latin typeface="Times New Roman"/>
                <a:cs typeface="Times New Roman"/>
              </a:rPr>
              <a:t>x</a:t>
            </a:r>
            <a:r>
              <a:rPr dirty="0" sz="3200">
                <a:latin typeface="Times New Roman"/>
                <a:cs typeface="Times New Roman"/>
              </a:rPr>
              <a:t>| = 6</a:t>
            </a:r>
            <a:r>
              <a:rPr dirty="0" sz="3200">
                <a:latin typeface="Calibri"/>
                <a:cs typeface="Calibri"/>
              </a:rPr>
              <a:t>. </a:t>
            </a:r>
            <a:r>
              <a:rPr dirty="0" sz="3200" spc="-5">
                <a:latin typeface="Calibri"/>
                <a:cs typeface="Calibri"/>
              </a:rPr>
              <a:t>What </a:t>
            </a:r>
            <a:r>
              <a:rPr dirty="0" sz="3200">
                <a:latin typeface="Calibri"/>
                <a:cs typeface="Calibri"/>
              </a:rPr>
              <a:t>is</a:t>
            </a:r>
            <a:r>
              <a:rPr dirty="0" sz="3200" spc="-40">
                <a:latin typeface="Calibri"/>
                <a:cs typeface="Calibri"/>
              </a:rPr>
              <a:t> </a:t>
            </a:r>
            <a:r>
              <a:rPr dirty="0" sz="3200" i="1">
                <a:latin typeface="Times New Roman"/>
                <a:cs typeface="Times New Roman"/>
              </a:rPr>
              <a:t>x</a:t>
            </a:r>
            <a:r>
              <a:rPr dirty="0" sz="320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Both </a:t>
            </a:r>
            <a:r>
              <a:rPr dirty="0" sz="3200">
                <a:latin typeface="Times New Roman"/>
                <a:cs typeface="Times New Roman"/>
              </a:rPr>
              <a:t>6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>
                <a:latin typeface="Times New Roman"/>
                <a:cs typeface="Times New Roman"/>
              </a:rPr>
              <a:t>-6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>
                <a:latin typeface="Calibri"/>
                <a:cs typeface="Calibri"/>
              </a:rPr>
              <a:t>an </a:t>
            </a:r>
            <a:r>
              <a:rPr dirty="0" sz="3200" spc="-10">
                <a:latin typeface="Calibri"/>
                <a:cs typeface="Calibri"/>
              </a:rPr>
              <a:t>absolute value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-100">
                <a:latin typeface="Calibri"/>
                <a:cs typeface="Calibri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6</a:t>
            </a:r>
            <a:r>
              <a:rPr dirty="0" sz="320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 6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10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-6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an </a:t>
            </a:r>
            <a:r>
              <a:rPr dirty="0" sz="3200" spc="-5">
                <a:latin typeface="Calibri"/>
                <a:cs typeface="Calibri"/>
              </a:rPr>
              <a:t>equation </a:t>
            </a:r>
            <a:r>
              <a:rPr dirty="0" sz="3200" spc="-15">
                <a:latin typeface="Calibri"/>
                <a:cs typeface="Calibri"/>
              </a:rPr>
              <a:t>involves absolute </a:t>
            </a:r>
            <a:r>
              <a:rPr dirty="0" sz="3200" spc="-10">
                <a:latin typeface="Calibri"/>
                <a:cs typeface="Calibri"/>
              </a:rPr>
              <a:t>values,  </a:t>
            </a:r>
            <a:r>
              <a:rPr dirty="0" sz="3200" spc="-15">
                <a:latin typeface="Calibri"/>
                <a:cs typeface="Calibri"/>
              </a:rPr>
              <a:t>you </a:t>
            </a:r>
            <a:r>
              <a:rPr dirty="0" sz="3200" spc="-5">
                <a:latin typeface="Calibri"/>
                <a:cs typeface="Calibri"/>
              </a:rPr>
              <a:t>will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 spc="-10">
                <a:latin typeface="Calibri"/>
                <a:cs typeface="Calibri"/>
              </a:rPr>
              <a:t>two </a:t>
            </a:r>
            <a:r>
              <a:rPr dirty="0" sz="3200" spc="-5">
                <a:latin typeface="Calibri"/>
                <a:cs typeface="Calibri"/>
              </a:rPr>
              <a:t>equations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7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solve.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0557" y="461594"/>
            <a:ext cx="480758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Absolute</a:t>
            </a:r>
            <a:r>
              <a:rPr dirty="0" spc="-25"/>
              <a:t> </a:t>
            </a:r>
            <a:r>
              <a:rPr dirty="0"/>
              <a:t>Inequalities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3571"/>
            <a:ext cx="7990840" cy="3917315"/>
          </a:xfrm>
          <a:prstGeom prst="rect">
            <a:avLst/>
          </a:prstGeom>
        </p:spPr>
        <p:txBody>
          <a:bodyPr wrap="square" lIns="0" tIns="9969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|4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8| ≤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32</a:t>
            </a:r>
            <a:endParaRPr sz="3200">
              <a:latin typeface="Times New Roman"/>
              <a:cs typeface="Times New Roman"/>
            </a:endParaRPr>
          </a:p>
          <a:p>
            <a:pPr marL="355600" marR="60960" indent="-342900">
              <a:lnSpc>
                <a:spcPct val="100000"/>
              </a:lnSpc>
              <a:spcBef>
                <a:spcPts val="6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>
                <a:latin typeface="Calibri"/>
                <a:cs typeface="Calibri"/>
              </a:rPr>
              <a:t>means the </a:t>
            </a:r>
            <a:r>
              <a:rPr dirty="0" sz="3200" spc="-10">
                <a:latin typeface="Calibri"/>
                <a:cs typeface="Calibri"/>
              </a:rPr>
              <a:t>absolute value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8 </a:t>
            </a:r>
            <a:r>
              <a:rPr dirty="0" sz="3200">
                <a:latin typeface="Calibri"/>
                <a:cs typeface="Calibri"/>
              </a:rPr>
              <a:t>is less  than or </a:t>
            </a:r>
            <a:r>
              <a:rPr dirty="0" sz="3200" spc="-5">
                <a:latin typeface="Calibri"/>
                <a:cs typeface="Calibri"/>
              </a:rPr>
              <a:t>equal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 spc="20">
                <a:latin typeface="Calibri"/>
                <a:cs typeface="Calibri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32</a:t>
            </a:r>
            <a:r>
              <a:rPr dirty="0" sz="320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5">
                <a:latin typeface="Calibri"/>
                <a:cs typeface="Calibri"/>
              </a:rPr>
              <a:t>Such </a:t>
            </a:r>
            <a:r>
              <a:rPr dirty="0" sz="3200" spc="-10">
                <a:latin typeface="Calibri"/>
                <a:cs typeface="Calibri"/>
              </a:rPr>
              <a:t>values </a:t>
            </a:r>
            <a:r>
              <a:rPr dirty="0" sz="3200" spc="-5">
                <a:latin typeface="Calibri"/>
                <a:cs typeface="Calibri"/>
              </a:rPr>
              <a:t>would </a:t>
            </a:r>
            <a:r>
              <a:rPr dirty="0" sz="3200" spc="-25">
                <a:latin typeface="Calibri"/>
                <a:cs typeface="Calibri"/>
              </a:rPr>
              <a:t>have to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0">
                <a:latin typeface="Calibri"/>
                <a:cs typeface="Calibri"/>
              </a:rPr>
              <a:t>between </a:t>
            </a:r>
            <a:r>
              <a:rPr dirty="0" sz="3200">
                <a:latin typeface="Times New Roman"/>
                <a:cs typeface="Times New Roman"/>
              </a:rPr>
              <a:t>32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Calibri"/>
                <a:cs typeface="Calibri"/>
              </a:rPr>
              <a:t>and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dirty="0" sz="3200">
                <a:latin typeface="Times New Roman"/>
                <a:cs typeface="Times New Roman"/>
              </a:rPr>
              <a:t>-32</a:t>
            </a:r>
            <a:r>
              <a:rPr dirty="0" sz="3200">
                <a:latin typeface="Calibri"/>
                <a:cs typeface="Calibri"/>
              </a:rPr>
              <a:t>. </a:t>
            </a:r>
            <a:r>
              <a:rPr dirty="0" sz="3200" spc="-20">
                <a:latin typeface="Calibri"/>
                <a:cs typeface="Calibri"/>
              </a:rPr>
              <a:t>So, </a:t>
            </a:r>
            <a:r>
              <a:rPr dirty="0" sz="3200" spc="-15">
                <a:latin typeface="Calibri"/>
                <a:cs typeface="Calibri"/>
              </a:rPr>
              <a:t>we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 spc="-10">
                <a:latin typeface="Calibri"/>
                <a:cs typeface="Calibri"/>
              </a:rPr>
              <a:t>two </a:t>
            </a:r>
            <a:r>
              <a:rPr dirty="0" sz="3200" spc="-5">
                <a:latin typeface="Calibri"/>
                <a:cs typeface="Calibri"/>
              </a:rPr>
              <a:t>Inequalities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8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solve.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5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5">
                <a:latin typeface="Times New Roman"/>
                <a:cs typeface="Times New Roman"/>
              </a:rPr>
              <a:t>4</a:t>
            </a:r>
            <a:r>
              <a:rPr dirty="0" sz="3200" spc="5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8 ≤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32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4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8 ≥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-32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2227"/>
            <a:ext cx="7220584" cy="285496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10">
                <a:latin typeface="Times New Roman"/>
                <a:cs typeface="Times New Roman"/>
              </a:rPr>
              <a:t>5</a:t>
            </a:r>
            <a:r>
              <a:rPr dirty="0" sz="3200" spc="10" i="1">
                <a:latin typeface="Times New Roman"/>
                <a:cs typeface="Times New Roman"/>
              </a:rPr>
              <a:t>x</a:t>
            </a:r>
            <a:r>
              <a:rPr dirty="0" baseline="25132" sz="3150" spc="15">
                <a:latin typeface="Times New Roman"/>
                <a:cs typeface="Times New Roman"/>
              </a:rPr>
              <a:t>4 </a:t>
            </a:r>
            <a:r>
              <a:rPr dirty="0" sz="3200">
                <a:latin typeface="Times New Roman"/>
                <a:cs typeface="Times New Roman"/>
              </a:rPr>
              <a:t>– </a:t>
            </a:r>
            <a:r>
              <a:rPr dirty="0" sz="3200" spc="5">
                <a:latin typeface="Times New Roman"/>
                <a:cs typeface="Times New Roman"/>
              </a:rPr>
              <a:t>6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3 </a:t>
            </a:r>
            <a:r>
              <a:rPr dirty="0" sz="3200">
                <a:latin typeface="Times New Roman"/>
                <a:cs typeface="Times New Roman"/>
              </a:rPr>
              <a:t>+ </a:t>
            </a:r>
            <a:r>
              <a:rPr dirty="0" sz="3200" spc="10">
                <a:latin typeface="Times New Roman"/>
                <a:cs typeface="Times New Roman"/>
              </a:rPr>
              <a:t>2</a:t>
            </a:r>
            <a:r>
              <a:rPr dirty="0" sz="3200" spc="10" i="1">
                <a:latin typeface="Times New Roman"/>
                <a:cs typeface="Times New Roman"/>
              </a:rPr>
              <a:t>x</a:t>
            </a:r>
            <a:r>
              <a:rPr dirty="0" baseline="25132" sz="3150" spc="15">
                <a:latin typeface="Times New Roman"/>
                <a:cs typeface="Times New Roman"/>
              </a:rPr>
              <a:t>2 </a:t>
            </a:r>
            <a:r>
              <a:rPr dirty="0" sz="3200">
                <a:latin typeface="Times New Roman"/>
                <a:cs typeface="Times New Roman"/>
              </a:rPr>
              <a:t>+ </a:t>
            </a:r>
            <a:r>
              <a:rPr dirty="0" sz="3200" spc="5">
                <a:latin typeface="Times New Roman"/>
                <a:cs typeface="Times New Roman"/>
              </a:rPr>
              <a:t>7</a:t>
            </a:r>
            <a:r>
              <a:rPr dirty="0" sz="3200" spc="5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+ 5 </a:t>
            </a:r>
            <a:r>
              <a:rPr dirty="0" sz="3200">
                <a:latin typeface="Calibri"/>
                <a:cs typeface="Calibri"/>
              </a:rPr>
              <a:t>is an</a:t>
            </a:r>
            <a:r>
              <a:rPr dirty="0" sz="3200" spc="65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expression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5">
                <a:latin typeface="Times New Roman"/>
                <a:cs typeface="Times New Roman"/>
              </a:rPr>
              <a:t>5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4</a:t>
            </a:r>
            <a:r>
              <a:rPr dirty="0" sz="3200" spc="5">
                <a:latin typeface="Times New Roman"/>
                <a:cs typeface="Times New Roman"/>
              </a:rPr>
              <a:t>, -6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3</a:t>
            </a:r>
            <a:r>
              <a:rPr dirty="0" sz="3200" spc="5">
                <a:latin typeface="Times New Roman"/>
                <a:cs typeface="Times New Roman"/>
              </a:rPr>
              <a:t>, 2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2</a:t>
            </a:r>
            <a:r>
              <a:rPr dirty="0" sz="3200" spc="5">
                <a:latin typeface="Times New Roman"/>
                <a:cs typeface="Times New Roman"/>
              </a:rPr>
              <a:t>, </a:t>
            </a:r>
            <a:r>
              <a:rPr dirty="0" sz="3200">
                <a:latin typeface="Times New Roman"/>
                <a:cs typeface="Times New Roman"/>
              </a:rPr>
              <a:t>7</a:t>
            </a:r>
            <a:r>
              <a:rPr dirty="0" sz="3200" i="1">
                <a:latin typeface="Times New Roman"/>
                <a:cs typeface="Times New Roman"/>
              </a:rPr>
              <a:t>x</a:t>
            </a:r>
            <a:r>
              <a:rPr dirty="0" sz="3200">
                <a:latin typeface="Times New Roman"/>
                <a:cs typeface="Times New Roman"/>
              </a:rPr>
              <a:t>, 5 </a:t>
            </a:r>
            <a:r>
              <a:rPr dirty="0" sz="3200" spc="-15">
                <a:latin typeface="Calibri"/>
                <a:cs typeface="Calibri"/>
              </a:rPr>
              <a:t>are</a:t>
            </a:r>
            <a:r>
              <a:rPr dirty="0" sz="3200" spc="-1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terms.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There </a:t>
            </a:r>
            <a:r>
              <a:rPr dirty="0" sz="3200" spc="-15">
                <a:latin typeface="Calibri"/>
                <a:cs typeface="Calibri"/>
              </a:rPr>
              <a:t>are five</a:t>
            </a:r>
            <a:r>
              <a:rPr dirty="0" sz="3200" spc="-10">
                <a:latin typeface="Calibri"/>
                <a:cs typeface="Calibri"/>
              </a:rPr>
              <a:t> terms.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In the </a:t>
            </a:r>
            <a:r>
              <a:rPr dirty="0" sz="3200" spc="-10">
                <a:latin typeface="Calibri"/>
                <a:cs typeface="Calibri"/>
              </a:rPr>
              <a:t>term </a:t>
            </a:r>
            <a:r>
              <a:rPr dirty="0" sz="3200" spc="5">
                <a:latin typeface="Times New Roman"/>
                <a:cs typeface="Times New Roman"/>
              </a:rPr>
              <a:t>5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4</a:t>
            </a:r>
            <a:r>
              <a:rPr dirty="0" sz="3200" spc="5">
                <a:latin typeface="Times New Roman"/>
                <a:cs typeface="Times New Roman"/>
              </a:rPr>
              <a:t>, </a:t>
            </a:r>
            <a:r>
              <a:rPr dirty="0" sz="3200">
                <a:latin typeface="Times New Roman"/>
                <a:cs typeface="Times New Roman"/>
              </a:rPr>
              <a:t>5 </a:t>
            </a:r>
            <a:r>
              <a:rPr dirty="0" sz="3200">
                <a:latin typeface="Calibri"/>
                <a:cs typeface="Calibri"/>
              </a:rPr>
              <a:t>is the </a:t>
            </a:r>
            <a:r>
              <a:rPr dirty="0" sz="3200" spc="-15">
                <a:latin typeface="Calibri"/>
                <a:cs typeface="Calibri"/>
              </a:rPr>
              <a:t>coefficient. </a:t>
            </a:r>
            <a:r>
              <a:rPr dirty="0" sz="3200">
                <a:latin typeface="Calibri"/>
                <a:cs typeface="Calibri"/>
              </a:rPr>
              <a:t>In the  </a:t>
            </a:r>
            <a:r>
              <a:rPr dirty="0" sz="3200" spc="-10">
                <a:latin typeface="Calibri"/>
                <a:cs typeface="Calibri"/>
              </a:rPr>
              <a:t>term </a:t>
            </a:r>
            <a:r>
              <a:rPr dirty="0" sz="3200" spc="5">
                <a:latin typeface="Times New Roman"/>
                <a:cs typeface="Times New Roman"/>
              </a:rPr>
              <a:t>-6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3</a:t>
            </a:r>
            <a:r>
              <a:rPr dirty="0" sz="3200" spc="5">
                <a:latin typeface="Times New Roman"/>
                <a:cs typeface="Times New Roman"/>
              </a:rPr>
              <a:t>, </a:t>
            </a:r>
            <a:r>
              <a:rPr dirty="0" sz="3200">
                <a:latin typeface="Times New Roman"/>
                <a:cs typeface="Times New Roman"/>
              </a:rPr>
              <a:t>-6 </a:t>
            </a:r>
            <a:r>
              <a:rPr dirty="0" sz="3200">
                <a:latin typeface="Calibri"/>
                <a:cs typeface="Calibri"/>
              </a:rPr>
              <a:t>is the</a:t>
            </a:r>
            <a:r>
              <a:rPr dirty="0" sz="3200" spc="-45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coefficient</a:t>
            </a:r>
            <a:r>
              <a:rPr dirty="0" sz="3200" spc="-15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1308" y="461594"/>
            <a:ext cx="49587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Combining </a:t>
            </a:r>
            <a:r>
              <a:rPr dirty="0" spc="-40"/>
              <a:t>Like </a:t>
            </a:r>
            <a:r>
              <a:rPr dirty="0" spc="-80"/>
              <a:t>Terms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653655" cy="384365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60">
                <a:latin typeface="Calibri"/>
                <a:cs typeface="Calibri"/>
              </a:rPr>
              <a:t>Terms </a:t>
            </a:r>
            <a:r>
              <a:rPr dirty="0" sz="3200">
                <a:latin typeface="Calibri"/>
                <a:cs typeface="Calibri"/>
              </a:rPr>
              <a:t>with the </a:t>
            </a:r>
            <a:r>
              <a:rPr dirty="0" sz="3200" spc="-5">
                <a:latin typeface="Calibri"/>
                <a:cs typeface="Calibri"/>
              </a:rPr>
              <a:t>same variable </a:t>
            </a:r>
            <a:r>
              <a:rPr dirty="0" sz="3200">
                <a:latin typeface="Calibri"/>
                <a:cs typeface="Calibri"/>
              </a:rPr>
              <a:t>with the </a:t>
            </a:r>
            <a:r>
              <a:rPr dirty="0" sz="3200" spc="-5">
                <a:latin typeface="Calibri"/>
                <a:cs typeface="Calibri"/>
              </a:rPr>
              <a:t>same  </a:t>
            </a:r>
            <a:r>
              <a:rPr dirty="0" sz="3200" spc="-10">
                <a:latin typeface="Calibri"/>
                <a:cs typeface="Calibri"/>
              </a:rPr>
              <a:t>exponents can </a:t>
            </a:r>
            <a:r>
              <a:rPr dirty="0" sz="3200" spc="-5">
                <a:latin typeface="Calibri"/>
                <a:cs typeface="Calibri"/>
              </a:rPr>
              <a:t>be </a:t>
            </a:r>
            <a:r>
              <a:rPr dirty="0" sz="3200" spc="-10">
                <a:latin typeface="Calibri"/>
                <a:cs typeface="Calibri"/>
              </a:rPr>
              <a:t>combined by combining  </a:t>
            </a:r>
            <a:r>
              <a:rPr dirty="0" sz="3200" spc="-15">
                <a:latin typeface="Calibri"/>
                <a:cs typeface="Calibri"/>
              </a:rPr>
              <a:t>coefficients.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3200" spc="-10">
                <a:latin typeface="Calibri"/>
                <a:cs typeface="Calibri"/>
              </a:rPr>
              <a:t>Example:</a:t>
            </a:r>
            <a:endParaRPr sz="3200">
              <a:latin typeface="Calibri"/>
              <a:cs typeface="Calibri"/>
            </a:endParaRPr>
          </a:p>
          <a:p>
            <a:pPr algn="ctr" marL="416559">
              <a:lnSpc>
                <a:spcPct val="100000"/>
              </a:lnSpc>
              <a:spcBef>
                <a:spcPts val="870"/>
              </a:spcBef>
            </a:pPr>
            <a:r>
              <a:rPr dirty="0" sz="3200" spc="5">
                <a:latin typeface="Times New Roman"/>
                <a:cs typeface="Times New Roman"/>
              </a:rPr>
              <a:t>5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3 </a:t>
            </a:r>
            <a:r>
              <a:rPr dirty="0" sz="3200">
                <a:latin typeface="Times New Roman"/>
                <a:cs typeface="Times New Roman"/>
              </a:rPr>
              <a:t>+ </a:t>
            </a:r>
            <a:r>
              <a:rPr dirty="0" sz="3200" spc="5">
                <a:latin typeface="Times New Roman"/>
                <a:cs typeface="Times New Roman"/>
              </a:rPr>
              <a:t>2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2 </a:t>
            </a:r>
            <a:r>
              <a:rPr dirty="0" sz="3200">
                <a:latin typeface="Times New Roman"/>
                <a:cs typeface="Times New Roman"/>
              </a:rPr>
              <a:t>+ 5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</a:t>
            </a:r>
            <a:r>
              <a:rPr dirty="0" sz="3200" spc="5">
                <a:latin typeface="Times New Roman"/>
                <a:cs typeface="Times New Roman"/>
              </a:rPr>
              <a:t>7</a:t>
            </a:r>
            <a:r>
              <a:rPr dirty="0" sz="3200" spc="5" i="1">
                <a:latin typeface="Times New Roman"/>
                <a:cs typeface="Times New Roman"/>
              </a:rPr>
              <a:t>x</a:t>
            </a:r>
            <a:r>
              <a:rPr dirty="0" baseline="25132" sz="3150" spc="7">
                <a:latin typeface="Times New Roman"/>
                <a:cs typeface="Times New Roman"/>
              </a:rPr>
              <a:t>2 </a:t>
            </a:r>
            <a:r>
              <a:rPr dirty="0" sz="3200">
                <a:latin typeface="Times New Roman"/>
                <a:cs typeface="Times New Roman"/>
              </a:rPr>
              <a:t>+ 6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+2</a:t>
            </a:r>
            <a:r>
              <a:rPr dirty="0" sz="3200" spc="67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=</a:t>
            </a:r>
            <a:endParaRPr sz="3200">
              <a:latin typeface="Times New Roman"/>
              <a:cs typeface="Times New Roman"/>
            </a:endParaRPr>
          </a:p>
          <a:p>
            <a:pPr algn="ctr" marL="417195">
              <a:lnSpc>
                <a:spcPct val="100000"/>
              </a:lnSpc>
              <a:spcBef>
                <a:spcPts val="765"/>
              </a:spcBef>
            </a:pPr>
            <a:r>
              <a:rPr dirty="0" sz="3200" spc="10">
                <a:latin typeface="Times New Roman"/>
                <a:cs typeface="Times New Roman"/>
              </a:rPr>
              <a:t>5</a:t>
            </a:r>
            <a:r>
              <a:rPr dirty="0" sz="3200" spc="10" i="1">
                <a:latin typeface="Times New Roman"/>
                <a:cs typeface="Times New Roman"/>
              </a:rPr>
              <a:t>x</a:t>
            </a:r>
            <a:r>
              <a:rPr dirty="0" baseline="25132" sz="3150" spc="15">
                <a:latin typeface="Times New Roman"/>
                <a:cs typeface="Times New Roman"/>
              </a:rPr>
              <a:t>3 </a:t>
            </a:r>
            <a:r>
              <a:rPr dirty="0" sz="3200">
                <a:latin typeface="Times New Roman"/>
                <a:cs typeface="Times New Roman"/>
              </a:rPr>
              <a:t>- </a:t>
            </a:r>
            <a:r>
              <a:rPr dirty="0" sz="3200" spc="10">
                <a:latin typeface="Times New Roman"/>
                <a:cs typeface="Times New Roman"/>
              </a:rPr>
              <a:t>5</a:t>
            </a:r>
            <a:r>
              <a:rPr dirty="0" sz="3200" spc="10" i="1">
                <a:latin typeface="Times New Roman"/>
                <a:cs typeface="Times New Roman"/>
              </a:rPr>
              <a:t>x</a:t>
            </a:r>
            <a:r>
              <a:rPr dirty="0" baseline="25132" sz="3150" spc="15">
                <a:latin typeface="Times New Roman"/>
                <a:cs typeface="Times New Roman"/>
              </a:rPr>
              <a:t>2 </a:t>
            </a:r>
            <a:r>
              <a:rPr dirty="0" sz="3200">
                <a:latin typeface="Times New Roman"/>
                <a:cs typeface="Times New Roman"/>
              </a:rPr>
              <a:t>+ </a:t>
            </a:r>
            <a:r>
              <a:rPr dirty="0" sz="3200" spc="-40">
                <a:latin typeface="Times New Roman"/>
                <a:cs typeface="Times New Roman"/>
              </a:rPr>
              <a:t>11</a:t>
            </a:r>
            <a:r>
              <a:rPr dirty="0" sz="3200" spc="-40" i="1">
                <a:latin typeface="Times New Roman"/>
                <a:cs typeface="Times New Roman"/>
              </a:rPr>
              <a:t>x</a:t>
            </a:r>
            <a:r>
              <a:rPr dirty="0" sz="3200" spc="455" i="1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+2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93185" y="461594"/>
            <a:ext cx="235902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10"/>
              <a:t>E</a:t>
            </a:r>
            <a:r>
              <a:rPr dirty="0" spc="-60"/>
              <a:t>v</a:t>
            </a:r>
            <a:r>
              <a:rPr dirty="0"/>
              <a:t>alu</a:t>
            </a:r>
            <a:r>
              <a:rPr dirty="0" spc="-35"/>
              <a:t>a</a:t>
            </a:r>
            <a:r>
              <a:rPr dirty="0"/>
              <a:t>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02270" cy="2771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20">
                <a:latin typeface="Calibri"/>
                <a:cs typeface="Calibri"/>
              </a:rPr>
              <a:t>Evaluating </a:t>
            </a:r>
            <a:r>
              <a:rPr dirty="0" sz="3200">
                <a:latin typeface="Calibri"/>
                <a:cs typeface="Calibri"/>
              </a:rPr>
              <a:t>an </a:t>
            </a:r>
            <a:r>
              <a:rPr dirty="0" sz="3200" spc="-10">
                <a:latin typeface="Calibri"/>
                <a:cs typeface="Calibri"/>
              </a:rPr>
              <a:t>expression </a:t>
            </a:r>
            <a:r>
              <a:rPr dirty="0" sz="3200">
                <a:latin typeface="Calibri"/>
                <a:cs typeface="Calibri"/>
              </a:rPr>
              <a:t>means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replace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variable </a:t>
            </a:r>
            <a:r>
              <a:rPr dirty="0" sz="3200">
                <a:latin typeface="Calibri"/>
                <a:cs typeface="Calibri"/>
              </a:rPr>
              <a:t>with a </a:t>
            </a:r>
            <a:r>
              <a:rPr dirty="0" sz="3200" spc="-10">
                <a:latin typeface="Calibri"/>
                <a:cs typeface="Calibri"/>
              </a:rPr>
              <a:t>value, </a:t>
            </a:r>
            <a:r>
              <a:rPr dirty="0" sz="3200" spc="-95">
                <a:latin typeface="Calibri"/>
                <a:cs typeface="Calibri"/>
              </a:rPr>
              <a:t>or, </a:t>
            </a:r>
            <a:r>
              <a:rPr dirty="0" sz="3200" spc="-5">
                <a:latin typeface="Calibri"/>
                <a:cs typeface="Calibri"/>
              </a:rPr>
              <a:t>“plug </a:t>
            </a:r>
            <a:r>
              <a:rPr dirty="0" sz="3200">
                <a:latin typeface="Calibri"/>
                <a:cs typeface="Calibri"/>
              </a:rPr>
              <a:t>in a</a:t>
            </a:r>
            <a:r>
              <a:rPr dirty="0" sz="3200" spc="135">
                <a:latin typeface="Calibri"/>
                <a:cs typeface="Calibri"/>
              </a:rPr>
              <a:t> </a:t>
            </a:r>
            <a:r>
              <a:rPr dirty="0" sz="3200" spc="-75">
                <a:latin typeface="Calibri"/>
                <a:cs typeface="Calibri"/>
              </a:rPr>
              <a:t>number.”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900">
              <a:latin typeface="Times New Roman"/>
              <a:cs typeface="Times New Roman"/>
            </a:endParaRPr>
          </a:p>
          <a:p>
            <a:pPr marL="1638935" marR="2421890" indent="-1626870">
              <a:lnSpc>
                <a:spcPct val="122500"/>
              </a:lnSpc>
            </a:pPr>
            <a:r>
              <a:rPr dirty="0" sz="3200" spc="-10">
                <a:latin typeface="Calibri"/>
                <a:cs typeface="Calibri"/>
              </a:rPr>
              <a:t>Example</a:t>
            </a:r>
            <a:r>
              <a:rPr dirty="0" sz="3200" spc="-10">
                <a:latin typeface="Times New Roman"/>
                <a:cs typeface="Times New Roman"/>
              </a:rPr>
              <a:t>: </a:t>
            </a:r>
            <a:r>
              <a:rPr dirty="0" sz="3200">
                <a:latin typeface="Times New Roman"/>
                <a:cs typeface="Times New Roman"/>
              </a:rPr>
              <a:t>5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+ 6</a:t>
            </a:r>
            <a:r>
              <a:rPr dirty="0" sz="3200">
                <a:latin typeface="Calibri"/>
                <a:cs typeface="Calibri"/>
              </a:rPr>
              <a:t>, </a:t>
            </a:r>
            <a:r>
              <a:rPr dirty="0" sz="3200" spc="-20">
                <a:latin typeface="Calibri"/>
                <a:cs typeface="Calibri"/>
              </a:rPr>
              <a:t>evaluate </a:t>
            </a:r>
            <a:r>
              <a:rPr dirty="0" sz="3200" spc="-15">
                <a:latin typeface="Calibri"/>
                <a:cs typeface="Calibri"/>
              </a:rPr>
              <a:t>at 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 2  5 </a:t>
            </a:r>
            <a:r>
              <a:rPr dirty="0" sz="3200">
                <a:latin typeface="Symbol"/>
                <a:cs typeface="Symbol"/>
              </a:rPr>
              <a:t></a:t>
            </a:r>
            <a:r>
              <a:rPr dirty="0" sz="3200">
                <a:latin typeface="Times New Roman"/>
                <a:cs typeface="Times New Roman"/>
              </a:rPr>
              <a:t> 2 + 6 = 10 + 6 =</a:t>
            </a:r>
            <a:r>
              <a:rPr dirty="0" sz="3200" spc="-1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16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5382" y="461594"/>
            <a:ext cx="378904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Linear</a:t>
            </a:r>
            <a:r>
              <a:rPr dirty="0" spc="-75"/>
              <a:t> </a:t>
            </a:r>
            <a:r>
              <a:rPr dirty="0" spc="-10"/>
              <a:t>Equations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40"/>
            <a:ext cx="7684134" cy="431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86765">
              <a:lnSpc>
                <a:spcPct val="110000"/>
              </a:lnSpc>
              <a:spcBef>
                <a:spcPts val="100"/>
              </a:spcBef>
            </a:pPr>
            <a:r>
              <a:rPr dirty="0" sz="3200" spc="-5">
                <a:latin typeface="Calibri"/>
                <a:cs typeface="Calibri"/>
              </a:rPr>
              <a:t>Linear </a:t>
            </a:r>
            <a:r>
              <a:rPr dirty="0" sz="3200" spc="-15">
                <a:latin typeface="Calibri"/>
                <a:cs typeface="Calibri"/>
              </a:rPr>
              <a:t>Equations are </a:t>
            </a:r>
            <a:r>
              <a:rPr dirty="0" sz="3200" spc="-5">
                <a:latin typeface="Calibri"/>
                <a:cs typeface="Calibri"/>
              </a:rPr>
              <a:t>equations </a:t>
            </a:r>
            <a:r>
              <a:rPr dirty="0" sz="3200" spc="-10">
                <a:latin typeface="Calibri"/>
                <a:cs typeface="Calibri"/>
              </a:rPr>
              <a:t>where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variables </a:t>
            </a:r>
            <a:r>
              <a:rPr dirty="0" sz="3200" spc="-25">
                <a:latin typeface="Calibri"/>
                <a:cs typeface="Calibri"/>
              </a:rPr>
              <a:t>have </a:t>
            </a:r>
            <a:r>
              <a:rPr dirty="0" sz="3200" spc="-10">
                <a:latin typeface="Calibri"/>
                <a:cs typeface="Calibri"/>
              </a:rPr>
              <a:t>exponents </a:t>
            </a:r>
            <a:r>
              <a:rPr dirty="0" sz="3200" spc="-5">
                <a:latin typeface="Calibri"/>
                <a:cs typeface="Calibri"/>
              </a:rPr>
              <a:t>of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one.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3200" spc="-10">
                <a:latin typeface="Calibri"/>
                <a:cs typeface="Calibri"/>
              </a:rPr>
              <a:t>Examples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+ 4 =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7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Times New Roman"/>
                <a:cs typeface="Times New Roman"/>
              </a:rPr>
              <a:t>3</a:t>
            </a: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12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5">
                <a:latin typeface="Times New Roman"/>
                <a:cs typeface="Times New Roman"/>
              </a:rPr>
              <a:t>4</a:t>
            </a:r>
            <a:r>
              <a:rPr dirty="0" sz="3200" spc="5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+ 5 =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15</a:t>
            </a:r>
            <a:endParaRPr sz="3200">
              <a:latin typeface="Times New Roman"/>
              <a:cs typeface="Times New Roman"/>
            </a:endParaRPr>
          </a:p>
          <a:p>
            <a:pPr marL="12700" marR="5080">
              <a:lnSpc>
                <a:spcPts val="4240"/>
              </a:lnSpc>
              <a:spcBef>
                <a:spcPts val="100"/>
              </a:spcBef>
            </a:pPr>
            <a:r>
              <a:rPr dirty="0" sz="3200" spc="-145">
                <a:latin typeface="Calibri"/>
                <a:cs typeface="Calibri"/>
              </a:rPr>
              <a:t>To </a:t>
            </a:r>
            <a:r>
              <a:rPr dirty="0" sz="3200" spc="-10">
                <a:latin typeface="Calibri"/>
                <a:cs typeface="Calibri"/>
              </a:rPr>
              <a:t>solve, </a:t>
            </a:r>
            <a:r>
              <a:rPr dirty="0" sz="3200" spc="-5">
                <a:latin typeface="Calibri"/>
                <a:cs typeface="Calibri"/>
              </a:rPr>
              <a:t>do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opposite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what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happening  </a:t>
            </a:r>
            <a:r>
              <a:rPr dirty="0" sz="3200" spc="-20">
                <a:latin typeface="Calibri"/>
                <a:cs typeface="Calibri"/>
              </a:rPr>
              <a:t>to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i="1">
                <a:latin typeface="Times New Roman"/>
                <a:cs typeface="Times New Roman"/>
              </a:rPr>
              <a:t>x</a:t>
            </a:r>
            <a:r>
              <a:rPr dirty="0" sz="320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4422" y="461594"/>
            <a:ext cx="3913504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Solving, </a:t>
            </a:r>
            <a:r>
              <a:rPr dirty="0" spc="-25"/>
              <a:t>Part</a:t>
            </a:r>
            <a:r>
              <a:rPr dirty="0" spc="-35"/>
              <a:t> </a:t>
            </a:r>
            <a:r>
              <a:rPr dirty="0" spc="-5"/>
              <a:t>One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6616700" cy="10020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a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being </a:t>
            </a:r>
            <a:r>
              <a:rPr dirty="0" sz="3200">
                <a:latin typeface="Calibri"/>
                <a:cs typeface="Calibri"/>
              </a:rPr>
              <a:t>added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variable, </a:t>
            </a:r>
            <a:r>
              <a:rPr dirty="0" sz="3200" spc="-15">
                <a:latin typeface="Calibri"/>
                <a:cs typeface="Calibri"/>
              </a:rPr>
              <a:t>subtract </a:t>
            </a:r>
            <a:r>
              <a:rPr dirty="0" sz="3200">
                <a:latin typeface="Calibri"/>
                <a:cs typeface="Calibri"/>
              </a:rPr>
              <a:t>it </a:t>
            </a:r>
            <a:r>
              <a:rPr dirty="0" sz="3200" spc="-15">
                <a:latin typeface="Calibri"/>
                <a:cs typeface="Calibri"/>
              </a:rPr>
              <a:t>from </a:t>
            </a:r>
            <a:r>
              <a:rPr dirty="0" sz="3200" spc="-5">
                <a:latin typeface="Calibri"/>
                <a:cs typeface="Calibri"/>
              </a:rPr>
              <a:t>both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sides.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851528"/>
            <a:ext cx="7153909" cy="1002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a </a:t>
            </a:r>
            <a:r>
              <a:rPr dirty="0" sz="3200" spc="-5">
                <a:latin typeface="Calibri"/>
                <a:cs typeface="Calibri"/>
              </a:rPr>
              <a:t>number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being </a:t>
            </a:r>
            <a:r>
              <a:rPr dirty="0" sz="3200" spc="-15">
                <a:latin typeface="Calibri"/>
                <a:cs typeface="Calibri"/>
              </a:rPr>
              <a:t>subtracted </a:t>
            </a:r>
            <a:r>
              <a:rPr dirty="0" sz="3200" spc="-20">
                <a:latin typeface="Calibri"/>
                <a:cs typeface="Calibri"/>
              </a:rPr>
              <a:t>from  </a:t>
            </a:r>
            <a:r>
              <a:rPr dirty="0" sz="3200" spc="-10">
                <a:latin typeface="Calibri"/>
                <a:cs typeface="Calibri"/>
              </a:rPr>
              <a:t>variable, </a:t>
            </a:r>
            <a:r>
              <a:rPr dirty="0" sz="3200">
                <a:latin typeface="Calibri"/>
                <a:cs typeface="Calibri"/>
              </a:rPr>
              <a:t>add it </a:t>
            </a:r>
            <a:r>
              <a:rPr dirty="0" sz="3200" spc="-20">
                <a:latin typeface="Calibri"/>
                <a:cs typeface="Calibri"/>
              </a:rPr>
              <a:t>to </a:t>
            </a:r>
            <a:r>
              <a:rPr dirty="0" sz="3200" spc="-5">
                <a:latin typeface="Calibri"/>
                <a:cs typeface="Calibri"/>
              </a:rPr>
              <a:t>both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sides.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9197" y="461594"/>
            <a:ext cx="2165350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</a:t>
            </a:r>
            <a:r>
              <a:rPr dirty="0" spc="-85"/>
              <a:t>x</a:t>
            </a:r>
            <a:r>
              <a:rPr dirty="0"/>
              <a:t>amples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8874"/>
            <a:ext cx="254254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</a:t>
            </a:r>
            <a:r>
              <a:rPr dirty="0" sz="3200" spc="-7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One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12719" y="2059660"/>
            <a:ext cx="2717800" cy="163512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dirty="0" sz="3200">
                <a:latin typeface="Times New Roman"/>
                <a:cs typeface="Times New Roman"/>
              </a:rPr>
              <a:t>x + 5 =</a:t>
            </a:r>
            <a:r>
              <a:rPr dirty="0" sz="3200" spc="-7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7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dirty="0" sz="3200">
                <a:latin typeface="Times New Roman"/>
                <a:cs typeface="Times New Roman"/>
              </a:rPr>
              <a:t>x + 5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– 5 </a:t>
            </a:r>
            <a:r>
              <a:rPr dirty="0" sz="3200">
                <a:latin typeface="Times New Roman"/>
                <a:cs typeface="Times New Roman"/>
              </a:rPr>
              <a:t>= 7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–</a:t>
            </a:r>
            <a:r>
              <a:rPr dirty="0" sz="3200" spc="-1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5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dirty="0" sz="3200">
                <a:latin typeface="Times New Roman"/>
                <a:cs typeface="Times New Roman"/>
              </a:rPr>
              <a:t>x =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2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705225"/>
            <a:ext cx="2541905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 spc="-10">
                <a:latin typeface="Calibri"/>
                <a:cs typeface="Calibri"/>
              </a:rPr>
              <a:t>Example</a:t>
            </a:r>
            <a:r>
              <a:rPr dirty="0" sz="3200" spc="-80">
                <a:latin typeface="Calibri"/>
                <a:cs typeface="Calibri"/>
              </a:rPr>
              <a:t> </a:t>
            </a:r>
            <a:r>
              <a:rPr dirty="0" sz="3200" spc="-50">
                <a:latin typeface="Calibri"/>
                <a:cs typeface="Calibri"/>
              </a:rPr>
              <a:t>Two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11195" y="4205808"/>
            <a:ext cx="2720975" cy="163576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484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4 =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6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84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– 4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+ 4 </a:t>
            </a:r>
            <a:r>
              <a:rPr dirty="0" sz="3200">
                <a:latin typeface="Times New Roman"/>
                <a:cs typeface="Times New Roman"/>
              </a:rPr>
              <a:t>= 6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+</a:t>
            </a:r>
            <a:r>
              <a:rPr dirty="0" sz="3200" spc="-13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C00000"/>
                </a:solidFill>
                <a:latin typeface="Times New Roman"/>
                <a:cs typeface="Times New Roman"/>
              </a:rPr>
              <a:t>4</a:t>
            </a:r>
            <a:endParaRPr sz="3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dirty="0" sz="3200" i="1">
                <a:latin typeface="Times New Roman"/>
                <a:cs typeface="Times New Roman"/>
              </a:rPr>
              <a:t>x </a:t>
            </a:r>
            <a:r>
              <a:rPr dirty="0" sz="3200">
                <a:latin typeface="Times New Roman"/>
                <a:cs typeface="Times New Roman"/>
              </a:rPr>
              <a:t>=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10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5628" y="2065147"/>
            <a:ext cx="2600325" cy="100139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Subtract </a:t>
            </a: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5</a:t>
            </a:r>
            <a:r>
              <a:rPr dirty="0" sz="3200" spc="-4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15">
                <a:solidFill>
                  <a:srgbClr val="C00000"/>
                </a:solidFill>
                <a:latin typeface="Calibri"/>
                <a:cs typeface="Calibri"/>
              </a:rPr>
              <a:t>from 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 sides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51828" y="4275582"/>
            <a:ext cx="1722120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3200">
                <a:solidFill>
                  <a:srgbClr val="C00000"/>
                </a:solidFill>
                <a:latin typeface="Calibri"/>
                <a:cs typeface="Calibri"/>
              </a:rPr>
              <a:t>Add 4 </a:t>
            </a:r>
            <a:r>
              <a:rPr dirty="0" sz="3200" spc="-20">
                <a:solidFill>
                  <a:srgbClr val="C00000"/>
                </a:solidFill>
                <a:latin typeface="Calibri"/>
                <a:cs typeface="Calibri"/>
              </a:rPr>
              <a:t>to 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both</a:t>
            </a:r>
            <a:r>
              <a:rPr dirty="0" sz="3200" spc="-75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3200" spc="-5">
                <a:solidFill>
                  <a:srgbClr val="C00000"/>
                </a:solidFill>
                <a:latin typeface="Calibri"/>
                <a:cs typeface="Calibri"/>
              </a:rPr>
              <a:t>sides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15564" y="461594"/>
            <a:ext cx="391604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5"/>
              <a:t>Solving, </a:t>
            </a:r>
            <a:r>
              <a:rPr dirty="0" spc="-20"/>
              <a:t>Part</a:t>
            </a:r>
            <a:r>
              <a:rPr dirty="0" spc="-60"/>
              <a:t> </a:t>
            </a:r>
            <a:r>
              <a:rPr dirty="0" spc="-70"/>
              <a:t>Two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960359" cy="31483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6146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</a:t>
            </a:r>
            <a:r>
              <a:rPr dirty="0" sz="3200" spc="-5">
                <a:latin typeface="Calibri"/>
                <a:cs typeface="Calibri"/>
              </a:rPr>
              <a:t>the variable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being multiplied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45">
                <a:latin typeface="Calibri"/>
                <a:cs typeface="Calibri"/>
              </a:rPr>
              <a:t>number, </a:t>
            </a:r>
            <a:r>
              <a:rPr dirty="0" sz="3200" spc="-5">
                <a:latin typeface="Calibri"/>
                <a:cs typeface="Calibri"/>
              </a:rPr>
              <a:t>divide </a:t>
            </a:r>
            <a:r>
              <a:rPr dirty="0" sz="3200">
                <a:latin typeface="Calibri"/>
                <a:cs typeface="Calibri"/>
              </a:rPr>
              <a:t>both </a:t>
            </a:r>
            <a:r>
              <a:rPr dirty="0" sz="3200" spc="-5">
                <a:latin typeface="Calibri"/>
                <a:cs typeface="Calibri"/>
              </a:rPr>
              <a:t>sides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 spc="-5">
                <a:latin typeface="Calibri"/>
                <a:cs typeface="Calibri"/>
              </a:rPr>
              <a:t>that</a:t>
            </a:r>
            <a:r>
              <a:rPr dirty="0" sz="3200" spc="55">
                <a:latin typeface="Calibri"/>
                <a:cs typeface="Calibri"/>
              </a:rPr>
              <a:t> </a:t>
            </a:r>
            <a:r>
              <a:rPr dirty="0" sz="3200" spc="-50">
                <a:latin typeface="Calibri"/>
                <a:cs typeface="Calibri"/>
              </a:rPr>
              <a:t>number.</a:t>
            </a:r>
            <a:endParaRPr sz="3200">
              <a:latin typeface="Calibri"/>
              <a:cs typeface="Calibri"/>
            </a:endParaRPr>
          </a:p>
          <a:p>
            <a:pPr marL="355600" marR="30543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the </a:t>
            </a:r>
            <a:r>
              <a:rPr dirty="0" sz="3200" spc="-10">
                <a:latin typeface="Calibri"/>
                <a:cs typeface="Calibri"/>
              </a:rPr>
              <a:t>variable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being divided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45">
                <a:latin typeface="Calibri"/>
                <a:cs typeface="Calibri"/>
              </a:rPr>
              <a:t>number, </a:t>
            </a:r>
            <a:r>
              <a:rPr dirty="0" sz="3200" spc="-5">
                <a:latin typeface="Calibri"/>
                <a:cs typeface="Calibri"/>
              </a:rPr>
              <a:t>multiple both sides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 spc="-5">
                <a:latin typeface="Calibri"/>
                <a:cs typeface="Calibri"/>
              </a:rPr>
              <a:t>that</a:t>
            </a:r>
            <a:r>
              <a:rPr dirty="0" sz="3200" spc="10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number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3200">
                <a:latin typeface="Calibri"/>
                <a:cs typeface="Calibri"/>
              </a:rPr>
              <a:t>When the </a:t>
            </a:r>
            <a:r>
              <a:rPr dirty="0" sz="3200" spc="-10">
                <a:latin typeface="Calibri"/>
                <a:cs typeface="Calibri"/>
              </a:rPr>
              <a:t>variable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being multiplied </a:t>
            </a:r>
            <a:r>
              <a:rPr dirty="0" sz="3200" spc="-10">
                <a:latin typeface="Calibri"/>
                <a:cs typeface="Calibri"/>
              </a:rPr>
              <a:t>by </a:t>
            </a:r>
            <a:r>
              <a:rPr dirty="0" sz="3200">
                <a:latin typeface="Calibri"/>
                <a:cs typeface="Calibri"/>
              </a:rPr>
              <a:t>a  </a:t>
            </a:r>
            <a:r>
              <a:rPr dirty="0" sz="3200" spc="-10">
                <a:latin typeface="Calibri"/>
                <a:cs typeface="Calibri"/>
              </a:rPr>
              <a:t>fraction, </a:t>
            </a:r>
            <a:r>
              <a:rPr dirty="0" sz="3200" spc="-5">
                <a:latin typeface="Calibri"/>
                <a:cs typeface="Calibri"/>
              </a:rPr>
              <a:t>multiple both sides </a:t>
            </a:r>
            <a:r>
              <a:rPr dirty="0" sz="3200">
                <a:latin typeface="Calibri"/>
                <a:cs typeface="Calibri"/>
              </a:rPr>
              <a:t>by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 spc="7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reciprocal.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mcrider</dc:creator>
  <dc:title>MTH131 College Algebra ECPI College of Technology Mr. Crider</dc:title>
  <dcterms:created xsi:type="dcterms:W3CDTF">2019-01-16T18:34:52Z</dcterms:created>
  <dcterms:modified xsi:type="dcterms:W3CDTF">2019-01-16T18:34:52Z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2019-01-16T00:00:00Z</vt:filetime>
  </property>
</Properties>
</file>